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93" r:id="rId2"/>
  </p:sldMasterIdLst>
  <p:notesMasterIdLst>
    <p:notesMasterId r:id="rId24"/>
  </p:notesMasterIdLst>
  <p:handoutMasterIdLst>
    <p:handoutMasterId r:id="rId25"/>
  </p:handoutMasterIdLst>
  <p:sldIdLst>
    <p:sldId id="12864" r:id="rId3"/>
    <p:sldId id="13083" r:id="rId4"/>
    <p:sldId id="13082" r:id="rId5"/>
    <p:sldId id="13032" r:id="rId6"/>
    <p:sldId id="13063" r:id="rId7"/>
    <p:sldId id="13064" r:id="rId8"/>
    <p:sldId id="13065" r:id="rId9"/>
    <p:sldId id="13066" r:id="rId10"/>
    <p:sldId id="13067" r:id="rId11"/>
    <p:sldId id="13080" r:id="rId12"/>
    <p:sldId id="13081" r:id="rId13"/>
    <p:sldId id="13068" r:id="rId14"/>
    <p:sldId id="13071" r:id="rId15"/>
    <p:sldId id="13074" r:id="rId16"/>
    <p:sldId id="13070" r:id="rId17"/>
    <p:sldId id="13075" r:id="rId18"/>
    <p:sldId id="13078" r:id="rId19"/>
    <p:sldId id="13072" r:id="rId20"/>
    <p:sldId id="13079" r:id="rId21"/>
    <p:sldId id="13077" r:id="rId22"/>
    <p:sldId id="13037" r:id="rId23"/>
  </p:sldIdLst>
  <p:sldSz cx="12192000" cy="6858000"/>
  <p:notesSz cx="6858000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33119C-730F-47B7-99C5-D7E1DE16BAF3}">
          <p14:sldIdLst>
            <p14:sldId id="12864"/>
            <p14:sldId id="13083"/>
            <p14:sldId id="13082"/>
            <p14:sldId id="13032"/>
            <p14:sldId id="13063"/>
            <p14:sldId id="13064"/>
            <p14:sldId id="13065"/>
            <p14:sldId id="13066"/>
            <p14:sldId id="13067"/>
            <p14:sldId id="13080"/>
            <p14:sldId id="13081"/>
            <p14:sldId id="13068"/>
            <p14:sldId id="13071"/>
            <p14:sldId id="13074"/>
            <p14:sldId id="13070"/>
            <p14:sldId id="13075"/>
            <p14:sldId id="13078"/>
            <p14:sldId id="13072"/>
            <p14:sldId id="13079"/>
            <p14:sldId id="13077"/>
            <p14:sldId id="13037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372D"/>
    <a:srgbClr val="EB965B"/>
    <a:srgbClr val="0070C0"/>
    <a:srgbClr val="1865AE"/>
    <a:srgbClr val="FEEDEE"/>
    <a:srgbClr val="55889B"/>
    <a:srgbClr val="FF9900"/>
    <a:srgbClr val="0000FF"/>
    <a:srgbClr val="FF3D3D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 autoAdjust="0"/>
    <p:restoredTop sz="91121" autoAdjust="0"/>
  </p:normalViewPr>
  <p:slideViewPr>
    <p:cSldViewPr snapToGrid="0" showGuides="1">
      <p:cViewPr varScale="1">
        <p:scale>
          <a:sx n="152" d="100"/>
          <a:sy n="152" d="100"/>
        </p:scale>
        <p:origin x="560" y="176"/>
      </p:cViewPr>
      <p:guideLst>
        <p:guide pos="4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CBA12FA-E110-40BB-9266-A64690D59A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EB3D33-03D9-4AF6-9E3A-D08BBCCE09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AA56A-D9A9-4FFC-A894-13C5F6F48017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D9041C-FA90-4797-B50E-68CF47D38A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09AC6B-CDEF-472D-B03C-612DBEF72B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4BCB0-B6AE-4455-B85A-69B9224EE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2087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92AB4-E639-4CE9-8027-C336AF2BEFF9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F58-2511-49CB-AEA9-295EA9A976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793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90500" y="1349375"/>
            <a:ext cx="6477000" cy="36449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868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764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042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71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37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16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836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17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94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445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19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38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539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20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32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84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322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278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6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001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30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48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31"/>
          <p:cNvSpPr txBox="1">
            <a:spLocks noGrp="1" noChangeArrowheads="1"/>
          </p:cNvSpPr>
          <p:nvPr/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40000"/>
              </a:spcAft>
              <a:buClr>
                <a:srgbClr val="CC0000"/>
              </a:buClr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fld id="{621E16E3-BEED-4215-86C7-4FE20C6786DF}" type="slidenum">
              <a:rPr lang="de-DE" altLang="de-DE" sz="1200" b="0">
                <a:latin typeface="Arial" pitchFamily="34" charset="0"/>
                <a:ea typeface="宋体" pitchFamily="2" charset="-122"/>
              </a:rPr>
              <a:pPr algn="r"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de-DE" altLang="de-DE" sz="1200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42950"/>
            <a:ext cx="6615112" cy="3722688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6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4A7C-3D7F-4849-B15B-69EE07DD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4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87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5D0EBF2-EC3D-4290-AA2C-F1B8004B0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222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0679614-BE0A-4210-8DC6-610A3120F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17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4709EE1-A726-415C-B6A9-1A29885181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057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0EF8F84-557B-4ABF-82E1-A8422FBC7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07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FC372F9-B072-43E6-BEA4-4CC866489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326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0627A08-B0AA-48E1-93EA-70A15DBEBD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950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7BF102D-DEA6-4713-9995-70DBE48A7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919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51073DA-0B88-4ECC-869D-8AC8582E1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780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81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4A7C-3D7F-4849-B15B-69EE07DDD0D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16">
            <a:extLst>
              <a:ext uri="{FF2B5EF4-FFF2-40B4-BE49-F238E27FC236}">
                <a16:creationId xmlns:a16="http://schemas.microsoft.com/office/drawing/2014/main" id="{9E76B091-D560-9348-90EF-33FBA230C5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59000" y="6427012"/>
            <a:ext cx="1152000" cy="2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42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 userDrawn="1"/>
        </p:nvSpPr>
        <p:spPr bwMode="auto">
          <a:xfrm>
            <a:off x="2680285" y="453572"/>
            <a:ext cx="680244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CLICK TO </a:t>
            </a:r>
            <a:r>
              <a:rPr lang="en-US" altLang="zh-CN" sz="3733" b="1" kern="6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ADD TITLE IN HERE</a:t>
            </a:r>
            <a:endParaRPr lang="zh-CN" altLang="en-US" sz="3733" b="1" kern="60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268035" y="1088271"/>
            <a:ext cx="5525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this is a sample text. insert your desired text here. Again. this is a dummy text. </a:t>
            </a:r>
            <a:endParaRPr lang="zh-CN" altLang="en-US" sz="2667" dirty="0"/>
          </a:p>
        </p:txBody>
      </p:sp>
    </p:spTree>
    <p:extLst>
      <p:ext uri="{BB962C8B-B14F-4D97-AF65-F5344CB8AC3E}">
        <p14:creationId xmlns:p14="http://schemas.microsoft.com/office/powerpoint/2010/main" val="2606845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284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485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403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532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9879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2459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标题幻灯片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80285" y="440872"/>
            <a:ext cx="680244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CLICK TO </a:t>
            </a:r>
            <a:r>
              <a:rPr lang="en-US" altLang="zh-CN" sz="3733" b="1" kern="6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ADD TITLE IN HERE</a:t>
            </a:r>
            <a:endParaRPr lang="zh-CN" altLang="en-US" sz="3733" b="1" kern="60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268036" y="1075571"/>
            <a:ext cx="5525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this is a sample text. insert your desired text here. Again. this is a dummy text. </a:t>
            </a:r>
            <a:endParaRPr lang="zh-CN" altLang="en-US" sz="26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8290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标题幻灯片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80285" y="440872"/>
            <a:ext cx="680244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CLICK TO </a:t>
            </a:r>
            <a:r>
              <a:rPr lang="en-US" altLang="zh-CN" sz="3733" b="1" kern="6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ADD TITLE IN HERE</a:t>
            </a:r>
            <a:endParaRPr lang="zh-CN" altLang="en-US" sz="3733" b="1" kern="60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268036" y="1075571"/>
            <a:ext cx="5525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this is a sample text. insert your desired text here. Again. this is a dummy text. </a:t>
            </a:r>
            <a:endParaRPr lang="zh-CN" altLang="en-US" sz="26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200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标题幻灯片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80285" y="440872"/>
            <a:ext cx="680244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CLICK TO </a:t>
            </a:r>
            <a:r>
              <a:rPr lang="en-US" altLang="zh-CN" sz="3733" b="1" kern="6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ADD TITLE IN HERE</a:t>
            </a:r>
            <a:endParaRPr lang="zh-CN" altLang="en-US" sz="3733" b="1" kern="60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771936" y="1075572"/>
            <a:ext cx="4379725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this is a sample text. insert your desired text here. Again. this is a dummy text. </a:t>
            </a:r>
            <a:endParaRPr lang="zh-CN" altLang="en-US" sz="21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0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5314B-930F-41B2-930D-896E45F1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C9BF57-5CB1-4AD5-9C89-F7E59590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2ED442-0259-4F73-BFA7-33B70D8F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43BEF6-6677-4112-98B1-3E9D7285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84A7C-3D7F-4849-B15B-69EE07DD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7555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标题幻灯片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80285" y="440872"/>
            <a:ext cx="680244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CLICK TO </a:t>
            </a:r>
            <a:r>
              <a:rPr lang="en-US" altLang="zh-CN" sz="3733" b="1" kern="6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Arial Unicode MS" panose="020B0604020202020204" pitchFamily="34" charset="-122"/>
                <a:cs typeface="Arial" pitchFamily="34" charset="0"/>
              </a:rPr>
              <a:t>ADD TITLE IN HERE</a:t>
            </a:r>
            <a:endParaRPr lang="zh-CN" altLang="en-US" sz="3733" b="1" kern="60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Arial Unicode MS" panose="020B0604020202020204" pitchFamily="34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771936" y="1075572"/>
            <a:ext cx="4379725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this is a sample text. insert your desired text here. Again. this is a dummy text. </a:t>
            </a:r>
            <a:endParaRPr lang="zh-CN" altLang="en-US" sz="21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474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09811" y="452655"/>
            <a:ext cx="10286724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624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회사소개_하단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63"/>
            <a:ext cx="12192000" cy="53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11"/>
          <p:cNvSpPr/>
          <p:nvPr/>
        </p:nvSpPr>
        <p:spPr>
          <a:xfrm>
            <a:off x="0" y="500064"/>
            <a:ext cx="948267" cy="452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>
              <a:solidFill>
                <a:srgbClr val="FFFFFF"/>
              </a:solidFill>
            </a:endParaRPr>
          </a:p>
        </p:txBody>
      </p:sp>
      <p:sp>
        <p:nvSpPr>
          <p:cNvPr id="4" name="직사각형 12"/>
          <p:cNvSpPr/>
          <p:nvPr/>
        </p:nvSpPr>
        <p:spPr>
          <a:xfrm>
            <a:off x="0" y="6718301"/>
            <a:ext cx="12192000" cy="1397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933" i="1">
              <a:solidFill>
                <a:schemeClr val="bg1"/>
              </a:solidFill>
              <a:latin typeface="Trebuchet MS" pitchFamily="34" charset="0"/>
              <a:ea typeface="Gulim" pitchFamily="34" charset="-127"/>
              <a:cs typeface="Times New Roman" pitchFamily="18" charset="0"/>
            </a:endParaRPr>
          </a:p>
        </p:txBody>
      </p:sp>
      <p:pic>
        <p:nvPicPr>
          <p:cNvPr id="5" name="그림 228" descr="무제-1 복사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35601"/>
            <a:ext cx="4641851" cy="127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5649384" y="6656389"/>
            <a:ext cx="886883" cy="260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>
              <a:defRPr/>
            </a:pPr>
            <a:fld id="{E501BF9B-9258-4934-A907-4EEC373E9BC5}" type="slidenum">
              <a:rPr lang="en-US" altLang="ko-KR" sz="1200" b="1" smtClean="0">
                <a:solidFill>
                  <a:schemeClr val="bg1"/>
                </a:solidFill>
                <a:latin typeface="Trebuchet MS" pitchFamily="34" charset="0"/>
                <a:ea typeface="Dotum" pitchFamily="34" charset="-127"/>
              </a:rPr>
              <a:pPr algn="r" eaLnBrk="1" hangingPunct="1">
                <a:defRPr/>
              </a:pPr>
              <a:t>‹#›</a:t>
            </a:fld>
            <a:endParaRPr lang="en-US" altLang="ko-KR" sz="1200" b="1">
              <a:solidFill>
                <a:schemeClr val="bg1"/>
              </a:solidFill>
              <a:latin typeface="Trebuchet MS" pitchFamily="34" charset="0"/>
              <a:ea typeface="Dotum" pitchFamily="34" charset="-127"/>
            </a:endParaRPr>
          </a:p>
        </p:txBody>
      </p:sp>
      <p:pic>
        <p:nvPicPr>
          <p:cNvPr id="7" name="그림 6" descr="회사소개_하단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63"/>
            <a:ext cx="12192000" cy="53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11"/>
          <p:cNvSpPr/>
          <p:nvPr userDrawn="1"/>
        </p:nvSpPr>
        <p:spPr>
          <a:xfrm>
            <a:off x="0" y="500064"/>
            <a:ext cx="948267" cy="452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>
              <a:solidFill>
                <a:srgbClr val="FFFFFF"/>
              </a:solidFill>
            </a:endParaRPr>
          </a:p>
        </p:txBody>
      </p:sp>
      <p:sp>
        <p:nvSpPr>
          <p:cNvPr id="9" name="직사각형 12"/>
          <p:cNvSpPr/>
          <p:nvPr userDrawn="1"/>
        </p:nvSpPr>
        <p:spPr>
          <a:xfrm>
            <a:off x="0" y="6718301"/>
            <a:ext cx="12192000" cy="1397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933" i="1">
              <a:solidFill>
                <a:schemeClr val="bg1"/>
              </a:solidFill>
              <a:latin typeface="Trebuchet MS" pitchFamily="34" charset="0"/>
              <a:ea typeface="Gulim" pitchFamily="34" charset="-127"/>
              <a:cs typeface="Times New Roman" pitchFamily="18" charset="0"/>
            </a:endParaRPr>
          </a:p>
        </p:txBody>
      </p:sp>
      <p:pic>
        <p:nvPicPr>
          <p:cNvPr id="10" name="그림 228" descr="무제-1 복사.g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35601"/>
            <a:ext cx="4641851" cy="1276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 userDrawn="1"/>
        </p:nvSpPr>
        <p:spPr bwMode="auto">
          <a:xfrm>
            <a:off x="5649384" y="6656389"/>
            <a:ext cx="886883" cy="260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>
              <a:defRPr/>
            </a:pPr>
            <a:fld id="{F883FEBD-B776-4D85-9BFA-009048E27535}" type="slidenum">
              <a:rPr lang="en-US" altLang="ko-KR" sz="1200" b="1" smtClean="0">
                <a:solidFill>
                  <a:schemeClr val="bg1"/>
                </a:solidFill>
                <a:latin typeface="Trebuchet MS" pitchFamily="34" charset="0"/>
                <a:ea typeface="Dotum" pitchFamily="34" charset="-127"/>
              </a:rPr>
              <a:pPr algn="r" eaLnBrk="1" hangingPunct="1">
                <a:defRPr/>
              </a:pPr>
              <a:t>‹#›</a:t>
            </a:fld>
            <a:endParaRPr lang="en-US" altLang="ko-KR" sz="1200" b="1">
              <a:solidFill>
                <a:schemeClr val="bg1"/>
              </a:solidFill>
              <a:latin typeface="Trebuchet MS" pitchFamily="34" charset="0"/>
              <a:ea typeface="Dot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70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10512426" y="6116638"/>
            <a:ext cx="1536700" cy="576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defTabSz="1218535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55" name="图片 5" descr="赛迪智库 简体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77" y="6213475"/>
            <a:ext cx="14081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724400" y="6557011"/>
            <a:ext cx="2743200" cy="399416"/>
          </a:xfrm>
          <a:prstGeom prst="rect">
            <a:avLst/>
          </a:prstGeom>
        </p:spPr>
        <p:txBody>
          <a:bodyPr lIns="68580" tIns="34290" rIns="68580" bIns="34290"/>
          <a:lstStyle>
            <a:lvl1pPr algn="ctr">
              <a:defRPr sz="1467"/>
            </a:lvl1pPr>
          </a:lstStyle>
          <a:p>
            <a:fld id="{8D0127E1-0468-4930-9B4A-A7A49DB1B6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28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1"/>
          <p:cNvGrpSpPr/>
          <p:nvPr userDrawn="1"/>
        </p:nvGrpSpPr>
        <p:grpSpPr bwMode="auto">
          <a:xfrm rot="5400000">
            <a:off x="40001" y="-39997"/>
            <a:ext cx="644691" cy="724689"/>
            <a:chOff x="0" y="0"/>
            <a:chExt cx="4570414" cy="5137881"/>
          </a:xfrm>
        </p:grpSpPr>
        <p:sp>
          <p:nvSpPr>
            <p:cNvPr id="12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3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4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5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6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7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8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9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0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1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2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3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4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5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6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7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8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9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0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1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2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3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4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5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6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7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8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9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0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1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2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3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4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5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6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8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9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0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2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3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4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5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6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7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8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9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60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61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62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10513060" y="6117168"/>
            <a:ext cx="1535853" cy="575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 descr="赛迪智库 简体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540" y="6212842"/>
            <a:ext cx="1408853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07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1"/>
          <p:cNvGrpSpPr/>
          <p:nvPr userDrawn="1"/>
        </p:nvGrpSpPr>
        <p:grpSpPr bwMode="auto">
          <a:xfrm rot="5400000">
            <a:off x="40001" y="-39997"/>
            <a:ext cx="644691" cy="724689"/>
            <a:chOff x="0" y="0"/>
            <a:chExt cx="4570414" cy="5137881"/>
          </a:xfrm>
        </p:grpSpPr>
        <p:sp>
          <p:nvSpPr>
            <p:cNvPr id="12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3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4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5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6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7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8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9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0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1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2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3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4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5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6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7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8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9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0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1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2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3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4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5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6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7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8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9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0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1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2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3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4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5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6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8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9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0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2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3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4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5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6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7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8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9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60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61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62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10513060" y="6117168"/>
            <a:ext cx="1535853" cy="575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 descr="赛迪智库 简体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6540" y="6212842"/>
            <a:ext cx="1408853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016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4794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7816"/>
            <a:ext cx="10972801" cy="1139824"/>
          </a:xfrm>
          <a:prstGeom prst="rect">
            <a:avLst/>
          </a:prstGeom>
        </p:spPr>
        <p:txBody>
          <a:bodyPr lIns="91435" tIns="45719" rIns="91435" bIns="45719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2" y="1600201"/>
            <a:ext cx="10972801" cy="4530727"/>
          </a:xfrm>
          <a:prstGeom prst="rect">
            <a:avLst/>
          </a:prstGeom>
        </p:spPr>
        <p:txBody>
          <a:bodyPr lIns="91435" tIns="45719" rIns="91435" bIns="4571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8401"/>
            <a:ext cx="2844800" cy="457200"/>
          </a:xfrm>
          <a:prstGeom prst="rect">
            <a:avLst/>
          </a:prstGeom>
        </p:spPr>
        <p:txBody>
          <a:bodyPr lIns="91435" tIns="45719" rIns="91435" bIns="45719"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2" y="6248401"/>
            <a:ext cx="3860801" cy="457200"/>
          </a:xfrm>
          <a:prstGeom prst="rect">
            <a:avLst/>
          </a:prstGeom>
        </p:spPr>
        <p:txBody>
          <a:bodyPr lIns="91435" tIns="45719" rIns="91435" bIns="45719"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3" y="6248401"/>
            <a:ext cx="2844800" cy="457200"/>
          </a:xfrm>
          <a:prstGeom prst="rect">
            <a:avLst/>
          </a:prstGeom>
        </p:spPr>
        <p:txBody>
          <a:bodyPr lIns="91435" tIns="45719" rIns="91435" bIns="45719"/>
          <a:lstStyle>
            <a:lvl1pPr>
              <a:defRPr/>
            </a:lvl1pPr>
          </a:lstStyle>
          <a:p>
            <a:fld id="{1D3D53C0-A4B5-48C1-B0F0-9109F894DE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74520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5" y="1122365"/>
            <a:ext cx="9144001" cy="2387601"/>
          </a:xfrm>
          <a:prstGeom prst="rect">
            <a:avLst/>
          </a:prstGeom>
        </p:spPr>
        <p:txBody>
          <a:bodyPr anchor="b"/>
          <a:lstStyle>
            <a:lvl1pPr algn="ctr">
              <a:defRPr sz="54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5" y="3602036"/>
            <a:ext cx="9144001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67"/>
            </a:lvl1pPr>
            <a:lvl2pPr marL="418343" indent="0" algn="ctr">
              <a:buNone/>
              <a:defRPr sz="2000"/>
            </a:lvl2pPr>
            <a:lvl3pPr marL="836683" indent="0" algn="ctr">
              <a:buNone/>
              <a:defRPr sz="1600"/>
            </a:lvl3pPr>
            <a:lvl4pPr marL="1255026" indent="0" algn="ctr">
              <a:buNone/>
              <a:defRPr sz="1600"/>
            </a:lvl4pPr>
            <a:lvl5pPr marL="1673369" indent="0" algn="ctr">
              <a:buNone/>
              <a:defRPr sz="1600"/>
            </a:lvl5pPr>
            <a:lvl6pPr marL="2091712" indent="0" algn="ctr">
              <a:buNone/>
              <a:defRPr sz="1600"/>
            </a:lvl6pPr>
            <a:lvl7pPr marL="2510052" indent="0" algn="ctr">
              <a:buNone/>
              <a:defRPr sz="1600"/>
            </a:lvl7pPr>
            <a:lvl8pPr marL="2928391" indent="0" algn="ctr">
              <a:buNone/>
              <a:defRPr sz="1600"/>
            </a:lvl8pPr>
            <a:lvl9pPr marL="334673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356357"/>
            <a:ext cx="2743201" cy="36512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3" y="6356357"/>
            <a:ext cx="4114799" cy="36512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598" y="6356357"/>
            <a:ext cx="2743201" cy="365127"/>
          </a:xfrm>
          <a:prstGeom prst="rect">
            <a:avLst/>
          </a:prstGeom>
        </p:spPr>
        <p:txBody>
          <a:bodyPr/>
          <a:lstStyle/>
          <a:p>
            <a:fld id="{C296AA72-4B41-4A64-8941-8313FBA402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47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320867" y="6117167"/>
            <a:ext cx="1728047" cy="67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10065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1"/>
          <p:cNvGrpSpPr/>
          <p:nvPr userDrawn="1"/>
        </p:nvGrpSpPr>
        <p:grpSpPr bwMode="auto">
          <a:xfrm rot="5400000">
            <a:off x="40000" y="-39998"/>
            <a:ext cx="644691" cy="724689"/>
            <a:chOff x="0" y="0"/>
            <a:chExt cx="4570414" cy="5137881"/>
          </a:xfrm>
        </p:grpSpPr>
        <p:sp>
          <p:nvSpPr>
            <p:cNvPr id="12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3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4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5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6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7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8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19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0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1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2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3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4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5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6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7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8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29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0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1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2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3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4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5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6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7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8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39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0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1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2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3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4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5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6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8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49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0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2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3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4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5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6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7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8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59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60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61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62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10513060" y="6117167"/>
            <a:ext cx="1535853" cy="575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019451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320867" y="6117167"/>
            <a:ext cx="1728047" cy="672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81583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7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69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42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84A7C-3D7F-4849-B15B-69EE07DDD0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02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91" r:id="rId3"/>
    <p:sldLayoutId id="214748372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608501" y="6213310"/>
            <a:ext cx="1343447" cy="44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7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B01864D-75F9-4394-AB75-7E9184FBB4E4}"/>
              </a:ext>
            </a:extLst>
          </p:cNvPr>
          <p:cNvSpPr/>
          <p:nvPr/>
        </p:nvSpPr>
        <p:spPr>
          <a:xfrm>
            <a:off x="0" y="1053140"/>
            <a:ext cx="4657726" cy="62423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数据安全产业主题沙龙（第六期）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629906" y="2103596"/>
            <a:ext cx="8932191" cy="179191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</p:nvPr>
        </p:nvSpPr>
        <p:spPr>
          <a:xfrm>
            <a:off x="1629906" y="3821112"/>
            <a:ext cx="8932191" cy="103026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1552578"/>
            <a:ext cx="12192000" cy="4622210"/>
            <a:chOff x="1370075" y="1875787"/>
            <a:chExt cx="9144000" cy="3286922"/>
          </a:xfrm>
        </p:grpSpPr>
        <p:sp>
          <p:nvSpPr>
            <p:cNvPr id="2" name="矩形 1"/>
            <p:cNvSpPr/>
            <p:nvPr/>
          </p:nvSpPr>
          <p:spPr>
            <a:xfrm>
              <a:off x="1370075" y="1964546"/>
              <a:ext cx="9144000" cy="2673037"/>
            </a:xfrm>
            <a:prstGeom prst="rect">
              <a:avLst/>
            </a:prstGeom>
            <a:gradFill>
              <a:gsLst>
                <a:gs pos="1000">
                  <a:srgbClr val="FFC000"/>
                </a:gs>
                <a:gs pos="39000">
                  <a:srgbClr val="FF0000"/>
                </a:gs>
                <a:gs pos="82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170542" y="3651240"/>
              <a:ext cx="7724559" cy="285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200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18892707">
              <a:off x="1716246" y="2351084"/>
              <a:ext cx="1182370" cy="2317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5B647"/>
                </a:gs>
                <a:gs pos="50000">
                  <a:srgbClr val="F5B547"/>
                </a:gs>
                <a:gs pos="100000">
                  <a:srgbClr val="F5B54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606075" y="2089309"/>
              <a:ext cx="6376670" cy="3073400"/>
              <a:chOff x="1068" y="2370"/>
              <a:chExt cx="10042" cy="4840"/>
            </a:xfrm>
          </p:grpSpPr>
          <p:sp>
            <p:nvSpPr>
              <p:cNvPr id="7" name="圆角矩形 6"/>
              <p:cNvSpPr/>
              <p:nvPr/>
            </p:nvSpPr>
            <p:spPr>
              <a:xfrm rot="18892707">
                <a:off x="3306" y="6184"/>
                <a:ext cx="1272" cy="250"/>
              </a:xfrm>
              <a:prstGeom prst="roundRect">
                <a:avLst>
                  <a:gd name="adj" fmla="val 50000"/>
                </a:avLst>
              </a:prstGeom>
              <a:solidFill>
                <a:srgbClr val="E935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 rot="18892707">
                <a:off x="9514" y="5614"/>
                <a:ext cx="2981" cy="211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8892707">
                <a:off x="258" y="5383"/>
                <a:ext cx="1799" cy="179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8892707">
                <a:off x="3602" y="2645"/>
                <a:ext cx="680" cy="129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2158309" y="2268777"/>
              <a:ext cx="7724559" cy="16682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数据安全视角下的漏洞风险分析</a:t>
              </a:r>
              <a:endPara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中孚信息</a:t>
              </a:r>
              <a:endPara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spcBef>
                  <a:spcPts val="602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戴城</a:t>
              </a:r>
              <a:endPara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spcBef>
                  <a:spcPts val="602"/>
                </a:spcBef>
              </a:pP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2022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11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日</a:t>
              </a:r>
              <a:endPara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6EDCC41-D0B0-9C9D-431F-97017A9BD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04" y="852902"/>
            <a:ext cx="2509498" cy="10247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漏洞风险案例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79D833-E226-2ED8-0C2F-B7E1A570227F}"/>
              </a:ext>
            </a:extLst>
          </p:cNvPr>
          <p:cNvSpPr txBox="1"/>
          <p:nvPr/>
        </p:nvSpPr>
        <p:spPr>
          <a:xfrm>
            <a:off x="3856443" y="800179"/>
            <a:ext cx="4583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测试工具遗留导致的数据泄漏问题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174F8D-C8D3-D952-EC7B-FD6988185F07}"/>
              </a:ext>
            </a:extLst>
          </p:cNvPr>
          <p:cNvSpPr txBox="1"/>
          <p:nvPr/>
        </p:nvSpPr>
        <p:spPr bwMode="auto">
          <a:xfrm>
            <a:off x="1461656" y="1596034"/>
            <a:ext cx="9372879" cy="70128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在开发测试</a:t>
            </a:r>
            <a:r>
              <a:rPr lang="e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时，通常会使用</a:t>
            </a:r>
            <a:r>
              <a:rPr lang="e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Swagger UI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之类的工具进行</a:t>
            </a:r>
            <a:r>
              <a:rPr lang="e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测试，但是这些测试工具在上线后仍保留。这类测试工具被攻击者访问到，就可以知晓业务</a:t>
            </a:r>
            <a:r>
              <a:rPr lang="e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的逻辑，进一步获取敏感数据信息。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44483DF-6061-0D2B-1237-1D6232E5025A}"/>
              </a:ext>
            </a:extLst>
          </p:cNvPr>
          <p:cNvGrpSpPr/>
          <p:nvPr/>
        </p:nvGrpSpPr>
        <p:grpSpPr>
          <a:xfrm>
            <a:off x="968739" y="2444414"/>
            <a:ext cx="10254522" cy="3974363"/>
            <a:chOff x="580013" y="2444414"/>
            <a:chExt cx="10254522" cy="397436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DA5AB3C-F3E6-65DE-BBD7-BD21ACC10F3D}"/>
                </a:ext>
              </a:extLst>
            </p:cNvPr>
            <p:cNvGrpSpPr/>
            <p:nvPr/>
          </p:nvGrpSpPr>
          <p:grpSpPr>
            <a:xfrm>
              <a:off x="580013" y="2613806"/>
              <a:ext cx="5949038" cy="3654316"/>
              <a:chOff x="580013" y="2613806"/>
              <a:chExt cx="5949038" cy="3654316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5C95E650-6C1E-97CA-F7A8-9FB4D143113A}"/>
                  </a:ext>
                </a:extLst>
              </p:cNvPr>
              <p:cNvGrpSpPr/>
              <p:nvPr/>
            </p:nvGrpSpPr>
            <p:grpSpPr>
              <a:xfrm>
                <a:off x="1562778" y="2613806"/>
                <a:ext cx="3983507" cy="1824667"/>
                <a:chOff x="1087229" y="2523784"/>
                <a:chExt cx="3983507" cy="1824667"/>
              </a:xfrm>
            </p:grpSpPr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341472EA-482D-F2EE-BFA1-6BFFC14AF576}"/>
                    </a:ext>
                  </a:extLst>
                </p:cNvPr>
                <p:cNvSpPr txBox="1"/>
                <p:nvPr/>
              </p:nvSpPr>
              <p:spPr>
                <a:xfrm>
                  <a:off x="1482201" y="2523784"/>
                  <a:ext cx="319356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60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Yuppy SC" panose="020F0603040207020204" pitchFamily="34" charset="-122"/>
                    </a:rPr>
                    <a:t>原始请求：</a:t>
                  </a:r>
                  <a:r>
                    <a:rPr lang="en-US" altLang="zh-CN" sz="160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Yuppy SC" panose="020F0603040207020204" pitchFamily="34" charset="-122"/>
                    </a:rPr>
                    <a:t>/v2/admin/user/info</a:t>
                  </a:r>
                  <a:endPara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Yuppy SC" panose="020F0603040207020204" pitchFamily="34" charset="-122"/>
                  </a:endParaRPr>
                </a:p>
              </p:txBody>
            </p:sp>
            <p:sp>
              <p:nvSpPr>
                <p:cNvPr id="5" name="左大括号 4">
                  <a:extLst>
                    <a:ext uri="{FF2B5EF4-FFF2-40B4-BE49-F238E27FC236}">
                      <a16:creationId xmlns:a16="http://schemas.microsoft.com/office/drawing/2014/main" id="{60A0B102-D43E-D038-03B1-98AF7042DCFC}"/>
                    </a:ext>
                  </a:extLst>
                </p:cNvPr>
                <p:cNvSpPr/>
                <p:nvPr/>
              </p:nvSpPr>
              <p:spPr>
                <a:xfrm rot="5400000">
                  <a:off x="2989354" y="1120572"/>
                  <a:ext cx="179257" cy="3983506"/>
                </a:xfrm>
                <a:prstGeom prst="leftBrac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0B9E3E78-ECA5-1873-BBC8-8499AB3ACCC3}"/>
                    </a:ext>
                  </a:extLst>
                </p:cNvPr>
                <p:cNvSpPr txBox="1"/>
                <p:nvPr/>
              </p:nvSpPr>
              <p:spPr>
                <a:xfrm>
                  <a:off x="1087229" y="3394344"/>
                  <a:ext cx="3983507" cy="954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[404] /v2/admin/user/info/swagger-</a:t>
                  </a:r>
                  <a:r>
                    <a:rPr lang="en-US" altLang="zh-CN" sz="140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ui.html</a:t>
                  </a:r>
                  <a:endParaRPr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r>
                    <a:rPr lang="en-US" altLang="zh-CN" sz="1400" b="1" dirty="0">
                      <a:solidFill>
                        <a:srgbClr val="FF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[200] /v2/admin/user/swagger-</a:t>
                  </a:r>
                  <a:r>
                    <a:rPr lang="en-US" altLang="zh-CN" sz="1400" b="1" dirty="0" err="1">
                      <a:solidFill>
                        <a:srgbClr val="FF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ui.html</a:t>
                  </a:r>
                  <a:endParaRPr lang="en-US" altLang="zh-CN" sz="1400" b="1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r>
                    <a:rPr lang="en-US" altLang="zh-CN" sz="14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[404] /v2/admin/swagger-</a:t>
                  </a:r>
                  <a:r>
                    <a:rPr lang="en-US" altLang="zh-CN" sz="1400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ui.html</a:t>
                  </a:r>
                  <a:endParaRPr lang="en-US" altLang="zh-CN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r>
                    <a:rPr lang="en-US" altLang="zh-CN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[404] /v2/swagger-</a:t>
                  </a:r>
                  <a:r>
                    <a:rPr lang="en-US" altLang="zh-CN" sz="1400" b="1" dirty="0" err="1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ui.html</a:t>
                  </a:r>
                  <a:endPara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0AC7B27A-5807-DFA7-C4C8-C7F3A1886C8B}"/>
                  </a:ext>
                </a:extLst>
              </p:cNvPr>
              <p:cNvGrpSpPr/>
              <p:nvPr/>
            </p:nvGrpSpPr>
            <p:grpSpPr>
              <a:xfrm>
                <a:off x="580013" y="4540841"/>
                <a:ext cx="5949038" cy="1727281"/>
                <a:chOff x="5209811" y="3201555"/>
                <a:chExt cx="5949038" cy="1727281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B7343718-CBC4-2619-460C-6ABA00497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09811" y="3201555"/>
                  <a:ext cx="5949038" cy="1727281"/>
                </a:xfrm>
                <a:prstGeom prst="rect">
                  <a:avLst/>
                </a:prstGeom>
              </p:spPr>
            </p:pic>
            <p:sp>
              <p:nvSpPr>
                <p:cNvPr id="10" name="任意多边形: 形状 2">
                  <a:extLst>
                    <a:ext uri="{FF2B5EF4-FFF2-40B4-BE49-F238E27FC236}">
                      <a16:creationId xmlns:a16="http://schemas.microsoft.com/office/drawing/2014/main" id="{01658DFB-7FFD-2B0B-CA32-424D0A1B5AA7}"/>
                    </a:ext>
                  </a:extLst>
                </p:cNvPr>
                <p:cNvSpPr/>
                <p:nvPr/>
              </p:nvSpPr>
              <p:spPr>
                <a:xfrm>
                  <a:off x="5209812" y="3201555"/>
                  <a:ext cx="5949037" cy="1727281"/>
                </a:xfrm>
                <a:custGeom>
                  <a:avLst/>
                  <a:gdLst>
                    <a:gd name="connsiteX0" fmla="*/ 0 w 5127073"/>
                    <a:gd name="connsiteY0" fmla="*/ 0 h 3072986"/>
                    <a:gd name="connsiteX1" fmla="*/ 2054087 w 5127073"/>
                    <a:gd name="connsiteY1" fmla="*/ 0 h 3072986"/>
                    <a:gd name="connsiteX2" fmla="*/ 3072986 w 5127073"/>
                    <a:gd name="connsiteY2" fmla="*/ 0 h 3072986"/>
                    <a:gd name="connsiteX3" fmla="*/ 5127073 w 5127073"/>
                    <a:gd name="connsiteY3" fmla="*/ 0 h 3072986"/>
                    <a:gd name="connsiteX4" fmla="*/ 5127073 w 5127073"/>
                    <a:gd name="connsiteY4" fmla="*/ 3072986 h 3072986"/>
                    <a:gd name="connsiteX5" fmla="*/ 3072986 w 5127073"/>
                    <a:gd name="connsiteY5" fmla="*/ 3072986 h 3072986"/>
                    <a:gd name="connsiteX6" fmla="*/ 2054087 w 5127073"/>
                    <a:gd name="connsiteY6" fmla="*/ 3072986 h 3072986"/>
                    <a:gd name="connsiteX7" fmla="*/ 0 w 5127073"/>
                    <a:gd name="connsiteY7" fmla="*/ 3072986 h 307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7073" h="3072986">
                      <a:moveTo>
                        <a:pt x="0" y="0"/>
                      </a:moveTo>
                      <a:lnTo>
                        <a:pt x="2054087" y="0"/>
                      </a:lnTo>
                      <a:lnTo>
                        <a:pt x="3072986" y="0"/>
                      </a:lnTo>
                      <a:lnTo>
                        <a:pt x="5127073" y="0"/>
                      </a:lnTo>
                      <a:lnTo>
                        <a:pt x="5127073" y="3072986"/>
                      </a:lnTo>
                      <a:lnTo>
                        <a:pt x="3072986" y="3072986"/>
                      </a:lnTo>
                      <a:lnTo>
                        <a:pt x="2054087" y="3072986"/>
                      </a:lnTo>
                      <a:lnTo>
                        <a:pt x="0" y="3072986"/>
                      </a:lnTo>
                      <a:close/>
                    </a:path>
                  </a:pathLst>
                </a:custGeom>
                <a:gradFill flip="none" rotWithShape="1">
                  <a:gsLst>
                    <a:gs pos="94000">
                      <a:schemeClr val="bg1">
                        <a:alpha val="0"/>
                      </a:schemeClr>
                    </a:gs>
                    <a:gs pos="100000">
                      <a:srgbClr val="EB965B"/>
                    </a:gs>
                  </a:gsLst>
                  <a:path path="rect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54"/>
                  <a:endParaRPr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EA8BB2F-6C3F-0A8C-95BF-0B0B8F37F7F9}"/>
                </a:ext>
              </a:extLst>
            </p:cNvPr>
            <p:cNvGrpSpPr/>
            <p:nvPr/>
          </p:nvGrpSpPr>
          <p:grpSpPr>
            <a:xfrm>
              <a:off x="7742075" y="2444414"/>
              <a:ext cx="3092460" cy="3974363"/>
              <a:chOff x="7742075" y="2444414"/>
              <a:chExt cx="3092460" cy="397436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E5766A09-7B70-1897-1D07-5E0A9A138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2075" y="2444414"/>
                <a:ext cx="3092460" cy="3974363"/>
              </a:xfrm>
              <a:prstGeom prst="rect">
                <a:avLst/>
              </a:prstGeom>
            </p:spPr>
          </p:pic>
          <p:sp>
            <p:nvSpPr>
              <p:cNvPr id="16" name="任意多边形: 形状 2">
                <a:extLst>
                  <a:ext uri="{FF2B5EF4-FFF2-40B4-BE49-F238E27FC236}">
                    <a16:creationId xmlns:a16="http://schemas.microsoft.com/office/drawing/2014/main" id="{E216D6BC-6E51-DECB-3E24-2F5F417522A6}"/>
                  </a:ext>
                </a:extLst>
              </p:cNvPr>
              <p:cNvSpPr/>
              <p:nvPr/>
            </p:nvSpPr>
            <p:spPr>
              <a:xfrm>
                <a:off x="7742075" y="2458169"/>
                <a:ext cx="3092460" cy="3960608"/>
              </a:xfrm>
              <a:custGeom>
                <a:avLst/>
                <a:gdLst>
                  <a:gd name="connsiteX0" fmla="*/ 0 w 5127073"/>
                  <a:gd name="connsiteY0" fmla="*/ 0 h 3072986"/>
                  <a:gd name="connsiteX1" fmla="*/ 2054087 w 5127073"/>
                  <a:gd name="connsiteY1" fmla="*/ 0 h 3072986"/>
                  <a:gd name="connsiteX2" fmla="*/ 3072986 w 5127073"/>
                  <a:gd name="connsiteY2" fmla="*/ 0 h 3072986"/>
                  <a:gd name="connsiteX3" fmla="*/ 5127073 w 5127073"/>
                  <a:gd name="connsiteY3" fmla="*/ 0 h 3072986"/>
                  <a:gd name="connsiteX4" fmla="*/ 5127073 w 5127073"/>
                  <a:gd name="connsiteY4" fmla="*/ 3072986 h 3072986"/>
                  <a:gd name="connsiteX5" fmla="*/ 3072986 w 5127073"/>
                  <a:gd name="connsiteY5" fmla="*/ 3072986 h 3072986"/>
                  <a:gd name="connsiteX6" fmla="*/ 2054087 w 5127073"/>
                  <a:gd name="connsiteY6" fmla="*/ 3072986 h 3072986"/>
                  <a:gd name="connsiteX7" fmla="*/ 0 w 5127073"/>
                  <a:gd name="connsiteY7" fmla="*/ 3072986 h 307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27073" h="3072986">
                    <a:moveTo>
                      <a:pt x="0" y="0"/>
                    </a:moveTo>
                    <a:lnTo>
                      <a:pt x="2054087" y="0"/>
                    </a:lnTo>
                    <a:lnTo>
                      <a:pt x="3072986" y="0"/>
                    </a:lnTo>
                    <a:lnTo>
                      <a:pt x="5127073" y="0"/>
                    </a:lnTo>
                    <a:lnTo>
                      <a:pt x="5127073" y="3072986"/>
                    </a:lnTo>
                    <a:lnTo>
                      <a:pt x="3072986" y="3072986"/>
                    </a:lnTo>
                    <a:lnTo>
                      <a:pt x="2054087" y="3072986"/>
                    </a:lnTo>
                    <a:lnTo>
                      <a:pt x="0" y="3072986"/>
                    </a:lnTo>
                    <a:close/>
                  </a:path>
                </a:pathLst>
              </a:custGeom>
              <a:gradFill flip="none" rotWithShape="1">
                <a:gsLst>
                  <a:gs pos="94000">
                    <a:schemeClr val="bg1">
                      <a:alpha val="0"/>
                    </a:schemeClr>
                  </a:gs>
                  <a:gs pos="100000">
                    <a:srgbClr val="EB965B"/>
                  </a:gs>
                </a:gsLst>
                <a:path path="rect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54"/>
                <a:endParaRPr lang="zh-CN" altLang="en-US" sz="1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68EA7AA-2CBE-8C87-9F27-EE601EF41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2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漏洞风险案例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174F8D-C8D3-D952-EC7B-FD6988185F07}"/>
              </a:ext>
            </a:extLst>
          </p:cNvPr>
          <p:cNvSpPr txBox="1"/>
          <p:nvPr/>
        </p:nvSpPr>
        <p:spPr bwMode="auto">
          <a:xfrm>
            <a:off x="1409561" y="1366554"/>
            <a:ext cx="9372879" cy="70128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一些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的开发并没有考虑安全性，直接将云平台凭证返回给用户端，导致攻击者可以根据凭证接管云平台权限，从而导致数据泄漏。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2FF412-4371-D4B5-ED04-04EBF83A63A9}"/>
              </a:ext>
            </a:extLst>
          </p:cNvPr>
          <p:cNvSpPr txBox="1"/>
          <p:nvPr/>
        </p:nvSpPr>
        <p:spPr>
          <a:xfrm>
            <a:off x="4112925" y="800179"/>
            <a:ext cx="3966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信息泄漏导致的数据泄漏问题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8D5A8C4-7B58-FDE3-37B4-B4E478E31632}"/>
              </a:ext>
            </a:extLst>
          </p:cNvPr>
          <p:cNvGrpSpPr/>
          <p:nvPr/>
        </p:nvGrpSpPr>
        <p:grpSpPr>
          <a:xfrm>
            <a:off x="1147891" y="2234101"/>
            <a:ext cx="9896219" cy="2182256"/>
            <a:chOff x="1701243" y="2244040"/>
            <a:chExt cx="9896219" cy="218225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A0F3F2A-3848-E565-A403-81ED3B787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3" r="12316" b="24847"/>
            <a:stretch/>
          </p:blipFill>
          <p:spPr>
            <a:xfrm>
              <a:off x="5490971" y="2312451"/>
              <a:ext cx="6106491" cy="204543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CF14E57-655E-E63C-8789-9066ECCD4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953"/>
            <a:stretch/>
          </p:blipFill>
          <p:spPr>
            <a:xfrm>
              <a:off x="1730574" y="2244040"/>
              <a:ext cx="3481651" cy="2182256"/>
            </a:xfrm>
            <a:prstGeom prst="rect">
              <a:avLst/>
            </a:prstGeom>
          </p:spPr>
        </p:pic>
        <p:sp>
          <p:nvSpPr>
            <p:cNvPr id="23" name="任意多边形: 形状 2">
              <a:extLst>
                <a:ext uri="{FF2B5EF4-FFF2-40B4-BE49-F238E27FC236}">
                  <a16:creationId xmlns:a16="http://schemas.microsoft.com/office/drawing/2014/main" id="{C87885CE-A1DD-0E39-7F7D-6A33956F3578}"/>
                </a:ext>
              </a:extLst>
            </p:cNvPr>
            <p:cNvSpPr/>
            <p:nvPr/>
          </p:nvSpPr>
          <p:spPr>
            <a:xfrm>
              <a:off x="1701243" y="2244040"/>
              <a:ext cx="9896219" cy="2182256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EB3787B-9104-A9EB-1D2D-D1BD83FA8AE9}"/>
              </a:ext>
            </a:extLst>
          </p:cNvPr>
          <p:cNvGrpSpPr/>
          <p:nvPr/>
        </p:nvGrpSpPr>
        <p:grpSpPr>
          <a:xfrm>
            <a:off x="2209641" y="4565045"/>
            <a:ext cx="7772719" cy="2087511"/>
            <a:chOff x="2130038" y="4565045"/>
            <a:chExt cx="7721950" cy="208751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3F45FA1-68C5-6F4A-70D9-FC07D87E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4825" y="4565045"/>
              <a:ext cx="3796199" cy="2086563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1C6E052-DD87-DCF8-269C-6E063573B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947" b="5518"/>
            <a:stretch/>
          </p:blipFill>
          <p:spPr>
            <a:xfrm>
              <a:off x="6128595" y="4565046"/>
              <a:ext cx="3528838" cy="2087510"/>
            </a:xfrm>
            <a:prstGeom prst="rect">
              <a:avLst/>
            </a:prstGeom>
          </p:spPr>
        </p:pic>
        <p:sp>
          <p:nvSpPr>
            <p:cNvPr id="24" name="任意多边形: 形状 2">
              <a:extLst>
                <a:ext uri="{FF2B5EF4-FFF2-40B4-BE49-F238E27FC236}">
                  <a16:creationId xmlns:a16="http://schemas.microsoft.com/office/drawing/2014/main" id="{D553C358-0903-5447-6BE9-535E183BAC73}"/>
                </a:ext>
              </a:extLst>
            </p:cNvPr>
            <p:cNvSpPr/>
            <p:nvPr/>
          </p:nvSpPr>
          <p:spPr>
            <a:xfrm>
              <a:off x="2130038" y="4565045"/>
              <a:ext cx="7721950" cy="2086563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22ECD99-717E-B88E-2D24-669ABDBF2A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漏洞风险案例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79D833-E226-2ED8-0C2F-B7E1A570227F}"/>
              </a:ext>
            </a:extLst>
          </p:cNvPr>
          <p:cNvSpPr txBox="1"/>
          <p:nvPr/>
        </p:nvSpPr>
        <p:spPr>
          <a:xfrm>
            <a:off x="4208304" y="800179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信息硬编码导致的数据泄漏问题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13C29-0694-E368-380C-53EF88E0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9" y="2668204"/>
            <a:ext cx="4586836" cy="3658037"/>
          </a:xfrm>
          <a:prstGeom prst="rect">
            <a:avLst/>
          </a:prstGeom>
        </p:spPr>
      </p:pic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47C6DE1D-3CEA-449E-8807-556D38F5A2AC}"/>
              </a:ext>
            </a:extLst>
          </p:cNvPr>
          <p:cNvSpPr/>
          <p:nvPr/>
        </p:nvSpPr>
        <p:spPr>
          <a:xfrm>
            <a:off x="566286" y="2863532"/>
            <a:ext cx="4012476" cy="3354388"/>
          </a:xfrm>
          <a:custGeom>
            <a:avLst/>
            <a:gdLst>
              <a:gd name="connsiteX0" fmla="*/ 0 w 5127073"/>
              <a:gd name="connsiteY0" fmla="*/ 0 h 3072986"/>
              <a:gd name="connsiteX1" fmla="*/ 2054087 w 5127073"/>
              <a:gd name="connsiteY1" fmla="*/ 0 h 3072986"/>
              <a:gd name="connsiteX2" fmla="*/ 3072986 w 5127073"/>
              <a:gd name="connsiteY2" fmla="*/ 0 h 3072986"/>
              <a:gd name="connsiteX3" fmla="*/ 5127073 w 5127073"/>
              <a:gd name="connsiteY3" fmla="*/ 0 h 3072986"/>
              <a:gd name="connsiteX4" fmla="*/ 5127073 w 5127073"/>
              <a:gd name="connsiteY4" fmla="*/ 3072986 h 3072986"/>
              <a:gd name="connsiteX5" fmla="*/ 3072986 w 5127073"/>
              <a:gd name="connsiteY5" fmla="*/ 3072986 h 3072986"/>
              <a:gd name="connsiteX6" fmla="*/ 2054087 w 5127073"/>
              <a:gd name="connsiteY6" fmla="*/ 3072986 h 3072986"/>
              <a:gd name="connsiteX7" fmla="*/ 0 w 5127073"/>
              <a:gd name="connsiteY7" fmla="*/ 3072986 h 307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7073" h="3072986">
                <a:moveTo>
                  <a:pt x="0" y="0"/>
                </a:moveTo>
                <a:lnTo>
                  <a:pt x="2054087" y="0"/>
                </a:lnTo>
                <a:lnTo>
                  <a:pt x="3072986" y="0"/>
                </a:lnTo>
                <a:lnTo>
                  <a:pt x="5127073" y="0"/>
                </a:lnTo>
                <a:lnTo>
                  <a:pt x="5127073" y="3072986"/>
                </a:lnTo>
                <a:lnTo>
                  <a:pt x="3072986" y="3072986"/>
                </a:lnTo>
                <a:lnTo>
                  <a:pt x="2054087" y="3072986"/>
                </a:lnTo>
                <a:lnTo>
                  <a:pt x="0" y="3072986"/>
                </a:lnTo>
                <a:close/>
              </a:path>
            </a:pathLst>
          </a:custGeom>
          <a:gradFill flip="none" rotWithShape="1">
            <a:gsLst>
              <a:gs pos="94000">
                <a:schemeClr val="bg1">
                  <a:alpha val="0"/>
                </a:schemeClr>
              </a:gs>
              <a:gs pos="100000">
                <a:srgbClr val="EB965B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810EE0D-11E4-EFFC-AB17-44FC17533BFD}"/>
              </a:ext>
            </a:extLst>
          </p:cNvPr>
          <p:cNvGrpSpPr/>
          <p:nvPr/>
        </p:nvGrpSpPr>
        <p:grpSpPr>
          <a:xfrm>
            <a:off x="5210331" y="2644462"/>
            <a:ext cx="6529520" cy="3792528"/>
            <a:chOff x="5210331" y="2820028"/>
            <a:chExt cx="6529520" cy="379252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4A0FC4B-FE82-D9F7-981B-FE34F054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6732" y="2863532"/>
              <a:ext cx="2806765" cy="366621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0DA3FA4-6CBC-43D9-3B67-9CD03B4C8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4843" y="2863532"/>
              <a:ext cx="3475008" cy="163369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E56B1FA-FB91-F141-DB34-63FCEBB67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11092" y="4547838"/>
              <a:ext cx="2382509" cy="1981910"/>
            </a:xfrm>
            <a:prstGeom prst="rect">
              <a:avLst/>
            </a:prstGeom>
          </p:spPr>
        </p:pic>
        <p:sp>
          <p:nvSpPr>
            <p:cNvPr id="16" name="任意多边形: 形状 2">
              <a:extLst>
                <a:ext uri="{FF2B5EF4-FFF2-40B4-BE49-F238E27FC236}">
                  <a16:creationId xmlns:a16="http://schemas.microsoft.com/office/drawing/2014/main" id="{F7304652-7616-AD0E-47C5-87667A50FFEF}"/>
                </a:ext>
              </a:extLst>
            </p:cNvPr>
            <p:cNvSpPr/>
            <p:nvPr/>
          </p:nvSpPr>
          <p:spPr>
            <a:xfrm>
              <a:off x="5210331" y="2820028"/>
              <a:ext cx="6529519" cy="3792528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A425C75-CF5F-B5E7-A082-151DA9244069}"/>
              </a:ext>
            </a:extLst>
          </p:cNvPr>
          <p:cNvSpPr txBox="1"/>
          <p:nvPr/>
        </p:nvSpPr>
        <p:spPr bwMode="auto">
          <a:xfrm>
            <a:off x="1178668" y="1471620"/>
            <a:ext cx="9834663" cy="70128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前后端分离导致技术分化，前端工程师需要独立进行开发，通过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Mock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的方式按数据模板模拟数据收发。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但也正因如此，在测试时放入了一些真实数据且上线之前也未将数据删除，导致诸多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中硬编码了敏感信息。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6EA8CF-E2DE-9057-94E2-08BE56FA3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5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漏洞风险案例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79D833-E226-2ED8-0C2F-B7E1A570227F}"/>
              </a:ext>
            </a:extLst>
          </p:cNvPr>
          <p:cNvSpPr txBox="1"/>
          <p:nvPr/>
        </p:nvSpPr>
        <p:spPr>
          <a:xfrm>
            <a:off x="4336544" y="80017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逻辑漏洞导致的数据泄漏问题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F799806-3C02-ADE0-C0FD-A059AB686A67}"/>
              </a:ext>
            </a:extLst>
          </p:cNvPr>
          <p:cNvGrpSpPr/>
          <p:nvPr/>
        </p:nvGrpSpPr>
        <p:grpSpPr>
          <a:xfrm>
            <a:off x="2626093" y="3497757"/>
            <a:ext cx="6939814" cy="2742944"/>
            <a:chOff x="2618072" y="2348822"/>
            <a:chExt cx="6939814" cy="274294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B8B4089-769E-C183-3E47-87997E458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2210" y="2420849"/>
              <a:ext cx="6607579" cy="261316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" name="任意多边形: 形状 2">
              <a:extLst>
                <a:ext uri="{FF2B5EF4-FFF2-40B4-BE49-F238E27FC236}">
                  <a16:creationId xmlns:a16="http://schemas.microsoft.com/office/drawing/2014/main" id="{EAE2205E-1F77-E0E7-22C9-04E77326A85B}"/>
                </a:ext>
              </a:extLst>
            </p:cNvPr>
            <p:cNvSpPr/>
            <p:nvPr/>
          </p:nvSpPr>
          <p:spPr>
            <a:xfrm>
              <a:off x="2618072" y="2348822"/>
              <a:ext cx="6939814" cy="2742944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1CCD894-0F88-CF22-19EE-148771C91CAD}"/>
              </a:ext>
            </a:extLst>
          </p:cNvPr>
          <p:cNvSpPr txBox="1"/>
          <p:nvPr/>
        </p:nvSpPr>
        <p:spPr>
          <a:xfrm>
            <a:off x="3868135" y="2251021"/>
            <a:ext cx="467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 /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getUserById</a:t>
            </a:r>
            <a:r>
              <a:rPr lang="en-US" altLang="zh-CN" sz="1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?userid</a:t>
            </a:r>
            <a:r>
              <a:rPr lang="en-US" altLang="zh-CN" sz="1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=123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HTTP/1.1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CF71DD-1E24-08F6-DA06-733F20D06139}"/>
              </a:ext>
            </a:extLst>
          </p:cNvPr>
          <p:cNvSpPr txBox="1"/>
          <p:nvPr/>
        </p:nvSpPr>
        <p:spPr>
          <a:xfrm>
            <a:off x="3868135" y="2823934"/>
            <a:ext cx="467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 /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getUserById</a:t>
            </a:r>
            <a:r>
              <a:rPr lang="en-US" altLang="zh-CN" sz="18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?userid</a:t>
            </a:r>
            <a:r>
              <a:rPr lang="en-US" altLang="zh-CN" sz="1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=456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HTTP/1.1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A1E3E01-B754-840C-0664-869495A7A3B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206176" y="2620353"/>
            <a:ext cx="0" cy="203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166D846-D1C1-7B7B-E0EF-2204A60522E7}"/>
              </a:ext>
            </a:extLst>
          </p:cNvPr>
          <p:cNvSpPr txBox="1"/>
          <p:nvPr/>
        </p:nvSpPr>
        <p:spPr bwMode="auto">
          <a:xfrm>
            <a:off x="1709636" y="1537865"/>
            <a:ext cx="8772728" cy="38119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逻辑漏洞成为当下数据泄漏的主流漏洞，这类漏洞产生原理简单，挖掘成本低，危害普遍都很大。</a:t>
            </a:r>
            <a:endParaRPr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1D394-AF77-9899-3D7A-715FDDC9D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5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漏洞风险案例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79D833-E226-2ED8-0C2F-B7E1A570227F}"/>
              </a:ext>
            </a:extLst>
          </p:cNvPr>
          <p:cNvSpPr txBox="1"/>
          <p:nvPr/>
        </p:nvSpPr>
        <p:spPr>
          <a:xfrm>
            <a:off x="4177045" y="787166"/>
            <a:ext cx="3837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客户端直连数据库导致数据泄漏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B3CF2D7-86D5-20FC-70FE-1844EB33667B}"/>
              </a:ext>
            </a:extLst>
          </p:cNvPr>
          <p:cNvGrpSpPr/>
          <p:nvPr/>
        </p:nvGrpSpPr>
        <p:grpSpPr>
          <a:xfrm>
            <a:off x="1347634" y="2486531"/>
            <a:ext cx="9496725" cy="691795"/>
            <a:chOff x="1472765" y="3801978"/>
            <a:chExt cx="9496725" cy="69179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E96455C-3A42-1281-B110-55A936E05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2766" y="3873803"/>
              <a:ext cx="9496724" cy="598743"/>
            </a:xfrm>
            <a:prstGeom prst="rect">
              <a:avLst/>
            </a:prstGeom>
          </p:spPr>
        </p:pic>
        <p:sp>
          <p:nvSpPr>
            <p:cNvPr id="5" name="任意多边形: 形状 2">
              <a:extLst>
                <a:ext uri="{FF2B5EF4-FFF2-40B4-BE49-F238E27FC236}">
                  <a16:creationId xmlns:a16="http://schemas.microsoft.com/office/drawing/2014/main" id="{2302265A-E7CD-B6F2-B2A0-56BC3394C331}"/>
                </a:ext>
              </a:extLst>
            </p:cNvPr>
            <p:cNvSpPr/>
            <p:nvPr/>
          </p:nvSpPr>
          <p:spPr>
            <a:xfrm>
              <a:off x="1472765" y="3801978"/>
              <a:ext cx="9496723" cy="691795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7907092-87BE-5777-41C0-000E2BB8F8CF}"/>
              </a:ext>
            </a:extLst>
          </p:cNvPr>
          <p:cNvGrpSpPr/>
          <p:nvPr/>
        </p:nvGrpSpPr>
        <p:grpSpPr>
          <a:xfrm>
            <a:off x="2851789" y="3429000"/>
            <a:ext cx="6488422" cy="3118316"/>
            <a:chOff x="2469683" y="3255224"/>
            <a:chExt cx="6488422" cy="311831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D014EBA-720F-1731-5F4D-122F6547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9683" y="3255224"/>
              <a:ext cx="6488421" cy="3118316"/>
            </a:xfrm>
            <a:prstGeom prst="rect">
              <a:avLst/>
            </a:prstGeom>
          </p:spPr>
        </p:pic>
        <p:sp>
          <p:nvSpPr>
            <p:cNvPr id="13" name="任意多边形: 形状 2">
              <a:extLst>
                <a:ext uri="{FF2B5EF4-FFF2-40B4-BE49-F238E27FC236}">
                  <a16:creationId xmlns:a16="http://schemas.microsoft.com/office/drawing/2014/main" id="{7797D5D4-E124-E573-B9CF-9ADF59C5718F}"/>
                </a:ext>
              </a:extLst>
            </p:cNvPr>
            <p:cNvSpPr/>
            <p:nvPr/>
          </p:nvSpPr>
          <p:spPr>
            <a:xfrm>
              <a:off x="2469683" y="3255224"/>
              <a:ext cx="6488422" cy="3118316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9084D0D-5AC0-9628-C03C-F708CBD975B2}"/>
              </a:ext>
            </a:extLst>
          </p:cNvPr>
          <p:cNvSpPr txBox="1"/>
          <p:nvPr/>
        </p:nvSpPr>
        <p:spPr bwMode="auto">
          <a:xfrm>
            <a:off x="1709631" y="1437950"/>
            <a:ext cx="8772728" cy="70128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某些客户端程序为了便利，直接与数据库直连，导致数据库的账号密码被硬编码在客户端软件中，通过逆向分析即可发现这些信息，从而导致整个数据库的数据泄漏。</a:t>
            </a:r>
            <a:endParaRPr lang="zh-CN" altLang="en-US" sz="105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0343FA-9A7D-251E-D21D-22080BF04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0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漏洞风险案例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79D833-E226-2ED8-0C2F-B7E1A570227F}"/>
              </a:ext>
            </a:extLst>
          </p:cNvPr>
          <p:cNvSpPr txBox="1"/>
          <p:nvPr/>
        </p:nvSpPr>
        <p:spPr>
          <a:xfrm>
            <a:off x="3951824" y="800179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第三方平台滥用导致的数据泄漏问题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AE927D8-ED87-F68C-BBA7-648C63151543}"/>
              </a:ext>
            </a:extLst>
          </p:cNvPr>
          <p:cNvGrpSpPr/>
          <p:nvPr/>
        </p:nvGrpSpPr>
        <p:grpSpPr>
          <a:xfrm>
            <a:off x="2347642" y="3154686"/>
            <a:ext cx="7098351" cy="3648976"/>
            <a:chOff x="2522351" y="2387321"/>
            <a:chExt cx="7375356" cy="379137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BE6A31B-8F82-CD65-A55D-D347097F8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3913" y="2503126"/>
              <a:ext cx="2580249" cy="367556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5CE90E-E5A9-8D8D-E7BB-832C924C8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5700" y="2499700"/>
              <a:ext cx="4422007" cy="3678994"/>
            </a:xfrm>
            <a:prstGeom prst="rect">
              <a:avLst/>
            </a:prstGeom>
          </p:spPr>
        </p:pic>
        <p:sp>
          <p:nvSpPr>
            <p:cNvPr id="9" name="任意多边形: 形状 2">
              <a:extLst>
                <a:ext uri="{FF2B5EF4-FFF2-40B4-BE49-F238E27FC236}">
                  <a16:creationId xmlns:a16="http://schemas.microsoft.com/office/drawing/2014/main" id="{E39BC73B-53EF-CFD7-E366-C7F8D4DD7495}"/>
                </a:ext>
              </a:extLst>
            </p:cNvPr>
            <p:cNvSpPr/>
            <p:nvPr/>
          </p:nvSpPr>
          <p:spPr>
            <a:xfrm>
              <a:off x="2522351" y="2387321"/>
              <a:ext cx="7375356" cy="3791373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DDCA3D4-24D4-C525-00F3-4A8F09AA8595}"/>
              </a:ext>
            </a:extLst>
          </p:cNvPr>
          <p:cNvSpPr txBox="1"/>
          <p:nvPr/>
        </p:nvSpPr>
        <p:spPr bwMode="auto">
          <a:xfrm>
            <a:off x="2227545" y="1497632"/>
            <a:ext cx="7736910" cy="38119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滥用第三方平台传输敏感文件，被爬虫采集收录并记录，导致大量的数据信息泄漏。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9C3623-D6EA-0348-1439-F7EF8A63CED2}"/>
              </a:ext>
            </a:extLst>
          </p:cNvPr>
          <p:cNvGrpSpPr/>
          <p:nvPr/>
        </p:nvGrpSpPr>
        <p:grpSpPr>
          <a:xfrm>
            <a:off x="3089473" y="2015741"/>
            <a:ext cx="5614687" cy="1002031"/>
            <a:chOff x="3089473" y="2015741"/>
            <a:chExt cx="5614687" cy="100203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22B942D-8ABC-C654-12AC-622E88B42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9473" y="2015741"/>
              <a:ext cx="5614687" cy="1002031"/>
            </a:xfrm>
            <a:prstGeom prst="rect">
              <a:avLst/>
            </a:prstGeom>
          </p:spPr>
        </p:pic>
        <p:sp>
          <p:nvSpPr>
            <p:cNvPr id="6" name="任意多边形: 形状 2">
              <a:extLst>
                <a:ext uri="{FF2B5EF4-FFF2-40B4-BE49-F238E27FC236}">
                  <a16:creationId xmlns:a16="http://schemas.microsoft.com/office/drawing/2014/main" id="{9CD27CA6-C648-75B1-05C0-7839E78963F6}"/>
                </a:ext>
              </a:extLst>
            </p:cNvPr>
            <p:cNvSpPr/>
            <p:nvPr/>
          </p:nvSpPr>
          <p:spPr>
            <a:xfrm>
              <a:off x="3089473" y="2047245"/>
              <a:ext cx="5614687" cy="881150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81440F5-2163-3891-EC02-5FB3A173E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5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漏洞风险案例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79D833-E226-2ED8-0C2F-B7E1A570227F}"/>
              </a:ext>
            </a:extLst>
          </p:cNvPr>
          <p:cNvSpPr txBox="1"/>
          <p:nvPr/>
        </p:nvSpPr>
        <p:spPr>
          <a:xfrm>
            <a:off x="4080064" y="80017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软件供应商处导致的数据泄漏问题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F19A58F-2F04-8BD1-CE53-19CBE3DA690B}"/>
              </a:ext>
            </a:extLst>
          </p:cNvPr>
          <p:cNvGrpSpPr/>
          <p:nvPr/>
        </p:nvGrpSpPr>
        <p:grpSpPr>
          <a:xfrm>
            <a:off x="5466940" y="2220344"/>
            <a:ext cx="6154554" cy="3996924"/>
            <a:chOff x="3018723" y="2218810"/>
            <a:chExt cx="6154554" cy="399692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610764C-8545-8C61-F9B0-8F0D41485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723" y="2218811"/>
              <a:ext cx="6154554" cy="3996923"/>
            </a:xfrm>
            <a:prstGeom prst="rect">
              <a:avLst/>
            </a:prstGeom>
          </p:spPr>
        </p:pic>
        <p:sp>
          <p:nvSpPr>
            <p:cNvPr id="7" name="任意多边形: 形状 2">
              <a:extLst>
                <a:ext uri="{FF2B5EF4-FFF2-40B4-BE49-F238E27FC236}">
                  <a16:creationId xmlns:a16="http://schemas.microsoft.com/office/drawing/2014/main" id="{3494D8A9-7FA5-658B-96E1-218C2381B2F4}"/>
                </a:ext>
              </a:extLst>
            </p:cNvPr>
            <p:cNvSpPr/>
            <p:nvPr/>
          </p:nvSpPr>
          <p:spPr>
            <a:xfrm>
              <a:off x="3018723" y="2218810"/>
              <a:ext cx="6154554" cy="3996923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8387BE99-55E6-48EB-8EDC-6D5F185C9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31" y="2220344"/>
            <a:ext cx="3516414" cy="9413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234247-A4D5-FC90-5ACB-7AEF741E0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91" y="3325244"/>
            <a:ext cx="4566256" cy="2890782"/>
          </a:xfrm>
          <a:prstGeom prst="rect">
            <a:avLst/>
          </a:prstGeom>
        </p:spPr>
      </p:pic>
      <p:sp>
        <p:nvSpPr>
          <p:cNvPr id="15" name="任意多边形: 形状 2">
            <a:extLst>
              <a:ext uri="{FF2B5EF4-FFF2-40B4-BE49-F238E27FC236}">
                <a16:creationId xmlns:a16="http://schemas.microsoft.com/office/drawing/2014/main" id="{FDD037EC-4AF0-F055-0FC2-CD6007700353}"/>
              </a:ext>
            </a:extLst>
          </p:cNvPr>
          <p:cNvSpPr/>
          <p:nvPr/>
        </p:nvSpPr>
        <p:spPr>
          <a:xfrm>
            <a:off x="570506" y="2220343"/>
            <a:ext cx="4696141" cy="3996923"/>
          </a:xfrm>
          <a:custGeom>
            <a:avLst/>
            <a:gdLst>
              <a:gd name="connsiteX0" fmla="*/ 0 w 5127073"/>
              <a:gd name="connsiteY0" fmla="*/ 0 h 3072986"/>
              <a:gd name="connsiteX1" fmla="*/ 2054087 w 5127073"/>
              <a:gd name="connsiteY1" fmla="*/ 0 h 3072986"/>
              <a:gd name="connsiteX2" fmla="*/ 3072986 w 5127073"/>
              <a:gd name="connsiteY2" fmla="*/ 0 h 3072986"/>
              <a:gd name="connsiteX3" fmla="*/ 5127073 w 5127073"/>
              <a:gd name="connsiteY3" fmla="*/ 0 h 3072986"/>
              <a:gd name="connsiteX4" fmla="*/ 5127073 w 5127073"/>
              <a:gd name="connsiteY4" fmla="*/ 3072986 h 3072986"/>
              <a:gd name="connsiteX5" fmla="*/ 3072986 w 5127073"/>
              <a:gd name="connsiteY5" fmla="*/ 3072986 h 3072986"/>
              <a:gd name="connsiteX6" fmla="*/ 2054087 w 5127073"/>
              <a:gd name="connsiteY6" fmla="*/ 3072986 h 3072986"/>
              <a:gd name="connsiteX7" fmla="*/ 0 w 5127073"/>
              <a:gd name="connsiteY7" fmla="*/ 3072986 h 307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7073" h="3072986">
                <a:moveTo>
                  <a:pt x="0" y="0"/>
                </a:moveTo>
                <a:lnTo>
                  <a:pt x="2054087" y="0"/>
                </a:lnTo>
                <a:lnTo>
                  <a:pt x="3072986" y="0"/>
                </a:lnTo>
                <a:lnTo>
                  <a:pt x="5127073" y="0"/>
                </a:lnTo>
                <a:lnTo>
                  <a:pt x="5127073" y="3072986"/>
                </a:lnTo>
                <a:lnTo>
                  <a:pt x="3072986" y="3072986"/>
                </a:lnTo>
                <a:lnTo>
                  <a:pt x="2054087" y="3072986"/>
                </a:lnTo>
                <a:lnTo>
                  <a:pt x="0" y="3072986"/>
                </a:lnTo>
                <a:close/>
              </a:path>
            </a:pathLst>
          </a:custGeom>
          <a:gradFill flip="none" rotWithShape="1">
            <a:gsLst>
              <a:gs pos="94000">
                <a:schemeClr val="bg1">
                  <a:alpha val="0"/>
                </a:schemeClr>
              </a:gs>
              <a:gs pos="100000">
                <a:srgbClr val="EB965B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07AE65-5AE2-2849-BE51-ED13831B0CD0}"/>
              </a:ext>
            </a:extLst>
          </p:cNvPr>
          <p:cNvSpPr txBox="1"/>
          <p:nvPr/>
        </p:nvSpPr>
        <p:spPr bwMode="auto">
          <a:xfrm>
            <a:off x="2227545" y="1308673"/>
            <a:ext cx="7736910" cy="70128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软件供应商缺乏安全意识，导致源代码泄漏以及数据库连接信息泄漏，且是生产网的数据库连接信息，从而导致数据泄漏问题。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358AE8-4338-728D-0961-05C296091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9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漏洞风险案例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79D833-E226-2ED8-0C2F-B7E1A570227F}"/>
              </a:ext>
            </a:extLst>
          </p:cNvPr>
          <p:cNvSpPr txBox="1"/>
          <p:nvPr/>
        </p:nvSpPr>
        <p:spPr>
          <a:xfrm>
            <a:off x="4080064" y="800179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云平台未授权导致的数据泄漏问题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59C542D-9B0A-9541-D871-2591DE033335}"/>
              </a:ext>
            </a:extLst>
          </p:cNvPr>
          <p:cNvGrpSpPr/>
          <p:nvPr/>
        </p:nvGrpSpPr>
        <p:grpSpPr>
          <a:xfrm>
            <a:off x="722090" y="4715576"/>
            <a:ext cx="6035049" cy="1876804"/>
            <a:chOff x="933642" y="2756891"/>
            <a:chExt cx="5162358" cy="160541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ACA5B4-D82C-19F0-84F5-21619595E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49" y="2773735"/>
              <a:ext cx="5088662" cy="1515616"/>
            </a:xfrm>
            <a:prstGeom prst="rect">
              <a:avLst/>
            </a:prstGeom>
          </p:spPr>
        </p:pic>
        <p:sp>
          <p:nvSpPr>
            <p:cNvPr id="10" name="任意多边形: 形状 2">
              <a:extLst>
                <a:ext uri="{FF2B5EF4-FFF2-40B4-BE49-F238E27FC236}">
                  <a16:creationId xmlns:a16="http://schemas.microsoft.com/office/drawing/2014/main" id="{55F6A068-A7EA-3A0A-625D-BA4886548EB6}"/>
                </a:ext>
              </a:extLst>
            </p:cNvPr>
            <p:cNvSpPr/>
            <p:nvPr/>
          </p:nvSpPr>
          <p:spPr>
            <a:xfrm>
              <a:off x="933642" y="2756891"/>
              <a:ext cx="5162358" cy="1605411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D2E09CF-9509-A2A1-3137-9162E2B7E053}"/>
              </a:ext>
            </a:extLst>
          </p:cNvPr>
          <p:cNvGrpSpPr/>
          <p:nvPr/>
        </p:nvGrpSpPr>
        <p:grpSpPr>
          <a:xfrm>
            <a:off x="6925719" y="2220344"/>
            <a:ext cx="4381927" cy="4372036"/>
            <a:chOff x="6925719" y="2111740"/>
            <a:chExt cx="4381927" cy="43720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6F5A51F-424B-7002-2EF0-2E5ADE00F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5719" y="2111740"/>
              <a:ext cx="4381927" cy="4372036"/>
            </a:xfrm>
            <a:prstGeom prst="rect">
              <a:avLst/>
            </a:prstGeom>
          </p:spPr>
        </p:pic>
        <p:sp>
          <p:nvSpPr>
            <p:cNvPr id="12" name="任意多边形: 形状 2">
              <a:extLst>
                <a:ext uri="{FF2B5EF4-FFF2-40B4-BE49-F238E27FC236}">
                  <a16:creationId xmlns:a16="http://schemas.microsoft.com/office/drawing/2014/main" id="{1C2CCC42-C94C-C899-DE7F-B734CF5F62BC}"/>
                </a:ext>
              </a:extLst>
            </p:cNvPr>
            <p:cNvSpPr/>
            <p:nvPr/>
          </p:nvSpPr>
          <p:spPr>
            <a:xfrm>
              <a:off x="6925719" y="2111740"/>
              <a:ext cx="4381927" cy="4372036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923E6E1-D36A-0096-B960-43062C67F827}"/>
              </a:ext>
            </a:extLst>
          </p:cNvPr>
          <p:cNvGrpSpPr/>
          <p:nvPr/>
        </p:nvGrpSpPr>
        <p:grpSpPr>
          <a:xfrm>
            <a:off x="1186774" y="2220344"/>
            <a:ext cx="5083982" cy="2413187"/>
            <a:chOff x="1186774" y="2220344"/>
            <a:chExt cx="5083982" cy="241318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B36A15D-3477-9725-02E7-36F77FEE4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6774" y="2224468"/>
              <a:ext cx="5083982" cy="2409063"/>
            </a:xfrm>
            <a:prstGeom prst="rect">
              <a:avLst/>
            </a:prstGeom>
          </p:spPr>
        </p:pic>
        <p:sp>
          <p:nvSpPr>
            <p:cNvPr id="4" name="任意多边形: 形状 2">
              <a:extLst>
                <a:ext uri="{FF2B5EF4-FFF2-40B4-BE49-F238E27FC236}">
                  <a16:creationId xmlns:a16="http://schemas.microsoft.com/office/drawing/2014/main" id="{6F7B47C4-74C6-DD8B-F04B-AC0F2BA754A1}"/>
                </a:ext>
              </a:extLst>
            </p:cNvPr>
            <p:cNvSpPr/>
            <p:nvPr/>
          </p:nvSpPr>
          <p:spPr>
            <a:xfrm>
              <a:off x="1186774" y="2220344"/>
              <a:ext cx="5083982" cy="2409062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BF3AE9F-946F-BFDD-C254-7E6A23E4F1C2}"/>
              </a:ext>
            </a:extLst>
          </p:cNvPr>
          <p:cNvSpPr txBox="1"/>
          <p:nvPr/>
        </p:nvSpPr>
        <p:spPr bwMode="auto">
          <a:xfrm>
            <a:off x="1869288" y="1434083"/>
            <a:ext cx="8453425" cy="38119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云平台权限管理混乱，敏感数据上云，导致可以无需授权直接访问数据，从而形成数据泄漏。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D386F1-3C78-50E9-6761-137757CB4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4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49A1BFE4-AE4C-40D7-866D-4ED843FDBDF9}"/>
              </a:ext>
            </a:extLst>
          </p:cNvPr>
          <p:cNvSpPr/>
          <p:nvPr/>
        </p:nvSpPr>
        <p:spPr>
          <a:xfrm>
            <a:off x="-1031" y="2186431"/>
            <a:ext cx="12224165" cy="250264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73" tIns="45837" rIns="91673" bIns="45837" rtlCol="0" anchor="ctr"/>
          <a:lstStyle/>
          <a:p>
            <a:pPr algn="ctr"/>
            <a:endParaRPr lang="zh-CN" altLang="en-US" sz="2406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52B4BA1-FF63-42EA-BC34-ED0AD24565B1}"/>
              </a:ext>
            </a:extLst>
          </p:cNvPr>
          <p:cNvGrpSpPr/>
          <p:nvPr/>
        </p:nvGrpSpPr>
        <p:grpSpPr>
          <a:xfrm>
            <a:off x="816461" y="2109339"/>
            <a:ext cx="11069413" cy="2656832"/>
            <a:chOff x="3021013" y="2433638"/>
            <a:chExt cx="8280920" cy="1987550"/>
          </a:xfrm>
        </p:grpSpPr>
        <p:grpSp>
          <p:nvGrpSpPr>
            <p:cNvPr id="24" name="Group 4">
              <a:extLst>
                <a:ext uri="{FF2B5EF4-FFF2-40B4-BE49-F238E27FC236}">
                  <a16:creationId xmlns:a16="http://schemas.microsoft.com/office/drawing/2014/main" id="{D5CD7E2D-F05C-4669-AEEF-527000ED6E58}"/>
                </a:ext>
              </a:extLst>
            </p:cNvPr>
            <p:cNvGrpSpPr/>
            <p:nvPr/>
          </p:nvGrpSpPr>
          <p:grpSpPr bwMode="auto">
            <a:xfrm>
              <a:off x="3021013" y="2433638"/>
              <a:ext cx="1536700" cy="1987550"/>
              <a:chOff x="0" y="0"/>
              <a:chExt cx="1152785" cy="1490412"/>
            </a:xfrm>
          </p:grpSpPr>
          <p:grpSp>
            <p:nvGrpSpPr>
              <p:cNvPr id="26" name="Group 5">
                <a:extLst>
                  <a:ext uri="{FF2B5EF4-FFF2-40B4-BE49-F238E27FC236}">
                    <a16:creationId xmlns:a16="http://schemas.microsoft.com/office/drawing/2014/main" id="{783585D1-A7E4-4C09-8036-C1415B05FBB5}"/>
                  </a:ext>
                </a:extLst>
              </p:cNvPr>
              <p:cNvGrpSpPr/>
              <p:nvPr/>
            </p:nvGrpSpPr>
            <p:grpSpPr bwMode="auto">
              <a:xfrm>
                <a:off x="138402" y="0"/>
                <a:ext cx="1014383" cy="1490412"/>
                <a:chOff x="0" y="0"/>
                <a:chExt cx="1014383" cy="1490412"/>
              </a:xfrm>
            </p:grpSpPr>
            <p:sp>
              <p:nvSpPr>
                <p:cNvPr id="28" name="圆角矩形 11">
                  <a:extLst>
                    <a:ext uri="{FF2B5EF4-FFF2-40B4-BE49-F238E27FC236}">
                      <a16:creationId xmlns:a16="http://schemas.microsoft.com/office/drawing/2014/main" id="{977B5783-2A05-417A-9B71-032635F688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2031">
                  <a:off x="0" y="0"/>
                  <a:ext cx="1014383" cy="1490412"/>
                </a:xfrm>
                <a:prstGeom prst="roundRect">
                  <a:avLst>
                    <a:gd name="adj" fmla="val 12134"/>
                  </a:avLst>
                </a:prstGeom>
                <a:solidFill>
                  <a:srgbClr val="BE00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4278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KSO_GN2">
                  <a:extLst>
                    <a:ext uri="{FF2B5EF4-FFF2-40B4-BE49-F238E27FC236}">
                      <a16:creationId xmlns:a16="http://schemas.microsoft.com/office/drawing/2014/main" id="{671B202B-8788-4357-9E92-C5CEE5943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2031">
                  <a:off x="43080" y="31875"/>
                  <a:ext cx="931612" cy="1428311"/>
                </a:xfrm>
                <a:prstGeom prst="roundRect">
                  <a:avLst>
                    <a:gd name="adj" fmla="val 12134"/>
                  </a:avLst>
                </a:prstGeom>
                <a:noFill/>
                <a:ln w="25400" cmpd="sng">
                  <a:solidFill>
                    <a:srgbClr val="FFFFFF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8555" dirty="0">
                      <a:solidFill>
                        <a:srgbClr val="FFFFFF"/>
                      </a:solidFill>
                      <a:latin typeface="Impact" pitchFamily="34" charset="0"/>
                      <a:ea typeface="Gungsuh" pitchFamily="18" charset="-127"/>
                    </a:rPr>
                    <a:t>03</a:t>
                  </a:r>
                  <a:endParaRPr lang="zh-CN" altLang="en-US" sz="8555" dirty="0">
                    <a:solidFill>
                      <a:srgbClr val="FFFFFF"/>
                    </a:solidFill>
                    <a:latin typeface="Impact" pitchFamily="34" charset="0"/>
                    <a:ea typeface="Gungsuh" pitchFamily="18" charset="-127"/>
                  </a:endParaRPr>
                </a:p>
              </p:txBody>
            </p:sp>
          </p:grpSp>
          <p:sp>
            <p:nvSpPr>
              <p:cNvPr id="27" name="圆角矩形 26">
                <a:extLst>
                  <a:ext uri="{FF2B5EF4-FFF2-40B4-BE49-F238E27FC236}">
                    <a16:creationId xmlns:a16="http://schemas.microsoft.com/office/drawing/2014/main" id="{78ACE78E-2546-4803-89AC-5C7F47A757B0}"/>
                  </a:ext>
                </a:extLst>
              </p:cNvPr>
              <p:cNvSpPr/>
              <p:nvPr/>
            </p:nvSpPr>
            <p:spPr bwMode="auto">
              <a:xfrm rot="1132031">
                <a:off x="0" y="832988"/>
                <a:ext cx="1014383" cy="634430"/>
              </a:xfrm>
              <a:custGeom>
                <a:avLst/>
                <a:gdLst>
                  <a:gd name="T0" fmla="*/ 0 w 1321797"/>
                  <a:gd name="T1" fmla="*/ 451707 h 826698"/>
                  <a:gd name="T2" fmla="*/ 1321797 w 1321797"/>
                  <a:gd name="T3" fmla="*/ 0 h 826698"/>
                  <a:gd name="T4" fmla="*/ 1321797 w 1321797"/>
                  <a:gd name="T5" fmla="*/ 666338 h 826698"/>
                  <a:gd name="T6" fmla="*/ 1161437 w 1321797"/>
                  <a:gd name="T7" fmla="*/ 826698 h 826698"/>
                  <a:gd name="T8" fmla="*/ 160360 w 1321797"/>
                  <a:gd name="T9" fmla="*/ 826698 h 826698"/>
                  <a:gd name="T10" fmla="*/ 0 w 1321797"/>
                  <a:gd name="T11" fmla="*/ 666338 h 826698"/>
                  <a:gd name="T12" fmla="*/ 0 w 1321797"/>
                  <a:gd name="T13" fmla="*/ 451707 h 826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1797" h="826698">
                    <a:moveTo>
                      <a:pt x="0" y="451707"/>
                    </a:moveTo>
                    <a:lnTo>
                      <a:pt x="1321797" y="0"/>
                    </a:lnTo>
                    <a:lnTo>
                      <a:pt x="1321797" y="666338"/>
                    </a:lnTo>
                    <a:cubicBezTo>
                      <a:pt x="1321797" y="754902"/>
                      <a:pt x="1250001" y="826698"/>
                      <a:pt x="1161437" y="826698"/>
                    </a:cubicBezTo>
                    <a:lnTo>
                      <a:pt x="160360" y="826698"/>
                    </a:lnTo>
                    <a:cubicBezTo>
                      <a:pt x="71796" y="826698"/>
                      <a:pt x="0" y="754902"/>
                      <a:pt x="0" y="666338"/>
                    </a:cubicBezTo>
                    <a:lnTo>
                      <a:pt x="0" y="451707"/>
                    </a:lnTo>
                    <a:close/>
                  </a:path>
                </a:pathLst>
              </a:custGeom>
              <a:blipFill dpi="0" rotWithShape="1">
                <a:blip r:embed="rId3">
                  <a:alphaModFix amt="15000"/>
                </a:blip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2406"/>
              </a:p>
            </p:txBody>
          </p:sp>
        </p:grpSp>
        <p:sp>
          <p:nvSpPr>
            <p:cNvPr id="25" name="KSO_GT2">
              <a:extLst>
                <a:ext uri="{FF2B5EF4-FFF2-40B4-BE49-F238E27FC236}">
                  <a16:creationId xmlns:a16="http://schemas.microsoft.com/office/drawing/2014/main" id="{6D07DC24-A2E1-45A7-89E5-A068617A4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4026" y="3197920"/>
              <a:ext cx="5787907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rgbClr val="BE382D"/>
                  </a:solidFill>
                  <a:latin typeface="微软雅黑" pitchFamily="34" charset="-122"/>
                  <a:ea typeface="微软雅黑" pitchFamily="34" charset="-122"/>
                  <a:cs typeface="Segoe UI" pitchFamily="34" charset="0"/>
                </a:rPr>
                <a:t>思考与总结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37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思考与总结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EA1E77-B9D6-CA97-3898-C936620D7E88}"/>
              </a:ext>
            </a:extLst>
          </p:cNvPr>
          <p:cNvSpPr txBox="1"/>
          <p:nvPr/>
        </p:nvSpPr>
        <p:spPr>
          <a:xfrm>
            <a:off x="5490706" y="9785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检测角度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A3902A7-E8B5-1A41-77EA-54183CDD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1" y="2621470"/>
            <a:ext cx="5997853" cy="334508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3D8CD25-C4B8-8321-5B40-A44ED6B3E0D5}"/>
              </a:ext>
            </a:extLst>
          </p:cNvPr>
          <p:cNvSpPr/>
          <p:nvPr/>
        </p:nvSpPr>
        <p:spPr>
          <a:xfrm>
            <a:off x="7148369" y="3306525"/>
            <a:ext cx="905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信息收集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DC605EE0-BCDD-0AD9-27FB-9043086D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76" y="2706979"/>
            <a:ext cx="625424" cy="62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54E44B3-90A2-39D3-F10E-71B8934E3D59}"/>
              </a:ext>
            </a:extLst>
          </p:cNvPr>
          <p:cNvSpPr/>
          <p:nvPr/>
        </p:nvSpPr>
        <p:spPr>
          <a:xfrm>
            <a:off x="7236413" y="576548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漏洞发现</a:t>
            </a: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DEDEE512-81D9-FF6C-4DB0-4AAB7118C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50" y="5054191"/>
            <a:ext cx="731139" cy="73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84132B4-F894-9525-56C7-65D122F71AB8}"/>
              </a:ext>
            </a:extLst>
          </p:cNvPr>
          <p:cNvSpPr/>
          <p:nvPr/>
        </p:nvSpPr>
        <p:spPr>
          <a:xfrm>
            <a:off x="7209919" y="4495608"/>
            <a:ext cx="905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敏感信息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3BAEBAD-DE8B-E507-1D85-E2A50F73537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2578" y="3748480"/>
            <a:ext cx="905020" cy="905020"/>
          </a:xfrm>
          <a:prstGeom prst="rect">
            <a:avLst/>
          </a:prstGeom>
        </p:spPr>
      </p:pic>
      <p:sp>
        <p:nvSpPr>
          <p:cNvPr id="24" name="左大括号 23">
            <a:extLst>
              <a:ext uri="{FF2B5EF4-FFF2-40B4-BE49-F238E27FC236}">
                <a16:creationId xmlns:a16="http://schemas.microsoft.com/office/drawing/2014/main" id="{8584BD85-E373-1106-7F9D-6C7A35478016}"/>
              </a:ext>
            </a:extLst>
          </p:cNvPr>
          <p:cNvSpPr/>
          <p:nvPr/>
        </p:nvSpPr>
        <p:spPr>
          <a:xfrm>
            <a:off x="8216293" y="2619554"/>
            <a:ext cx="172930" cy="1017238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F58DAFB1-4A2C-6254-C34B-576B111831F8}"/>
              </a:ext>
            </a:extLst>
          </p:cNvPr>
          <p:cNvSpPr/>
          <p:nvPr/>
        </p:nvSpPr>
        <p:spPr>
          <a:xfrm>
            <a:off x="8225000" y="3800287"/>
            <a:ext cx="172930" cy="1017238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E54BAD5D-4F45-8498-A82D-4623CAE72AF3}"/>
              </a:ext>
            </a:extLst>
          </p:cNvPr>
          <p:cNvSpPr/>
          <p:nvPr/>
        </p:nvSpPr>
        <p:spPr>
          <a:xfrm>
            <a:off x="8245769" y="5056024"/>
            <a:ext cx="172930" cy="1017238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B85980F-4210-E2A5-3E39-09EA0F10DDC0}"/>
              </a:ext>
            </a:extLst>
          </p:cNvPr>
          <p:cNvSpPr txBox="1"/>
          <p:nvPr/>
        </p:nvSpPr>
        <p:spPr bwMode="auto">
          <a:xfrm>
            <a:off x="1869287" y="1648452"/>
            <a:ext cx="8453425" cy="70128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应对各种硬编码等数据泄漏场景，</a:t>
            </a:r>
            <a:r>
              <a:rPr lang="en-US" altLang="zh-CN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HaE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应时而生。除了硬编码数据的发现外，我们可以通过</a:t>
            </a:r>
            <a:r>
              <a:rPr lang="en-US" altLang="zh-CN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HaE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发现各类接口的敏感信息、相关漏洞。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0B38967-63B7-5A12-333A-BE64EDF3F2D8}"/>
              </a:ext>
            </a:extLst>
          </p:cNvPr>
          <p:cNvSpPr txBox="1"/>
          <p:nvPr/>
        </p:nvSpPr>
        <p:spPr bwMode="auto">
          <a:xfrm>
            <a:off x="8552127" y="2819166"/>
            <a:ext cx="3040042" cy="70128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内网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地址、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接口、网站指纹、页面注释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CAF4385-A687-50E1-541B-DE27F548FC26}"/>
              </a:ext>
            </a:extLst>
          </p:cNvPr>
          <p:cNvSpPr txBox="1"/>
          <p:nvPr/>
        </p:nvSpPr>
        <p:spPr bwMode="auto">
          <a:xfrm>
            <a:off x="8559748" y="3972557"/>
            <a:ext cx="3296193" cy="70128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手机号、身份证号码、邮箱、银行卡号、用户密码、</a:t>
            </a:r>
            <a:r>
              <a:rPr lang="e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OSS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存储密钥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A466289-32CC-8E08-15F4-4AC9EBC81796}"/>
              </a:ext>
            </a:extLst>
          </p:cNvPr>
          <p:cNvSpPr txBox="1"/>
          <p:nvPr/>
        </p:nvSpPr>
        <p:spPr bwMode="auto">
          <a:xfrm>
            <a:off x="8672561" y="5227819"/>
            <a:ext cx="3296193" cy="70128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代码执行、拒绝服务、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SSRF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跳转、反序列化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B2FF8A3-E3FC-994F-7834-D8D8DC279E69}"/>
              </a:ext>
            </a:extLst>
          </p:cNvPr>
          <p:cNvSpPr txBox="1"/>
          <p:nvPr/>
        </p:nvSpPr>
        <p:spPr bwMode="auto">
          <a:xfrm>
            <a:off x="898917" y="5950058"/>
            <a:ext cx="5424999" cy="34509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开源</a:t>
            </a:r>
            <a:r>
              <a:rPr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项目地址：</a:t>
            </a:r>
            <a:r>
              <a:rPr lang="en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" altLang="zh-CN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github.com</a:t>
            </a:r>
            <a:r>
              <a:rPr lang="en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/gh0stkey/</a:t>
            </a:r>
            <a:r>
              <a:rPr lang="en" altLang="zh-CN" sz="14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HaE</a:t>
            </a: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00D10B-E957-F2FC-68D2-4C0D5C6FA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9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011C5A-46E3-18CF-2C6D-2C42E712D872}"/>
              </a:ext>
            </a:extLst>
          </p:cNvPr>
          <p:cNvSpPr txBox="1"/>
          <p:nvPr/>
        </p:nvSpPr>
        <p:spPr>
          <a:xfrm>
            <a:off x="5618947" y="85421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关于我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0867D5-2127-A345-625D-36EC22AF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554" y="1655962"/>
            <a:ext cx="1602890" cy="1602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C59294-ADBC-88F8-CFDF-D8B94210CC60}"/>
              </a:ext>
            </a:extLst>
          </p:cNvPr>
          <p:cNvSpPr txBox="1"/>
          <p:nvPr/>
        </p:nvSpPr>
        <p:spPr bwMode="auto">
          <a:xfrm>
            <a:off x="1211483" y="3599149"/>
            <a:ext cx="9769032" cy="23017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154"/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戴城（</a:t>
            </a:r>
            <a:r>
              <a:rPr lang="en-US" altLang="zh-CN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Vulkey_Chen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），中孚信息元亨实验室安全研究员，专注于红蓝对抗、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、二进制等领域的研究和学习。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defTabSz="457154"/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defTabSz="457154"/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开源过诸多安全项目，例如：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安全基础漏洞教学靶场</a:t>
            </a:r>
            <a:r>
              <a:rPr lang="en-US" altLang="zh-CN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DoraBox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PoCBox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漏洞测试验证辅助平台、黑客攻击画像系统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AHRID…</a:t>
            </a:r>
          </a:p>
          <a:p>
            <a:pPr algn="l" defTabSz="457154"/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defTabSz="457154"/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互联网安全城市巡回赛（上海站）冠军；中国工业互联网研究院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工联众测平台第一（高级安全专家）。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554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思考与总结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96A904-D858-28E8-4053-C34B41C94B81}"/>
              </a:ext>
            </a:extLst>
          </p:cNvPr>
          <p:cNvSpPr txBox="1"/>
          <p:nvPr/>
        </p:nvSpPr>
        <p:spPr>
          <a:xfrm>
            <a:off x="5490706" y="9785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防御角度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AADE8F-E739-15F6-B97C-907EB764CBCB}"/>
              </a:ext>
            </a:extLst>
          </p:cNvPr>
          <p:cNvGrpSpPr/>
          <p:nvPr/>
        </p:nvGrpSpPr>
        <p:grpSpPr>
          <a:xfrm>
            <a:off x="1084488" y="2292552"/>
            <a:ext cx="10023025" cy="2841454"/>
            <a:chOff x="891658" y="2292552"/>
            <a:chExt cx="10023025" cy="284145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BA1424C-31FA-59EA-C484-718F8A3C9E2F}"/>
                </a:ext>
              </a:extLst>
            </p:cNvPr>
            <p:cNvGrpSpPr/>
            <p:nvPr/>
          </p:nvGrpSpPr>
          <p:grpSpPr>
            <a:xfrm>
              <a:off x="891658" y="2292552"/>
              <a:ext cx="10023025" cy="2746176"/>
              <a:chOff x="1283962" y="2292552"/>
              <a:chExt cx="10023025" cy="2746176"/>
            </a:xfrm>
          </p:grpSpPr>
          <p:sp>
            <p:nvSpPr>
              <p:cNvPr id="6" name="i$ḻíḑe">
                <a:extLst>
                  <a:ext uri="{FF2B5EF4-FFF2-40B4-BE49-F238E27FC236}">
                    <a16:creationId xmlns:a16="http://schemas.microsoft.com/office/drawing/2014/main" id="{23528D4D-0C85-AE89-B9B6-DFA5C179A48D}"/>
                  </a:ext>
                </a:extLst>
              </p:cNvPr>
              <p:cNvSpPr/>
              <p:nvPr/>
            </p:nvSpPr>
            <p:spPr>
              <a:xfrm>
                <a:off x="1283962" y="2292552"/>
                <a:ext cx="1845231" cy="510726"/>
              </a:xfrm>
              <a:prstGeom prst="rect">
                <a:avLst/>
              </a:prstGeom>
              <a:gradFill flip="none" rotWithShape="1">
                <a:gsLst>
                  <a:gs pos="94000">
                    <a:schemeClr val="bg1"/>
                  </a:gs>
                  <a:gs pos="100000">
                    <a:srgbClr val="BE372D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154"/>
                <a:r>
                  <a:rPr lang="zh-CN" altLang="en-US" sz="1800" dirty="0">
                    <a:solidFill>
                      <a:schemeClr val="tx1"/>
                    </a:solidFill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无感攻击</a:t>
                </a:r>
              </a:p>
            </p:txBody>
          </p:sp>
          <p:sp>
            <p:nvSpPr>
              <p:cNvPr id="7" name="i$ḻíḑe">
                <a:extLst>
                  <a:ext uri="{FF2B5EF4-FFF2-40B4-BE49-F238E27FC236}">
                    <a16:creationId xmlns:a16="http://schemas.microsoft.com/office/drawing/2014/main" id="{986E0C06-A58D-3DD4-8525-6AB1E400B83C}"/>
                  </a:ext>
                </a:extLst>
              </p:cNvPr>
              <p:cNvSpPr/>
              <p:nvPr/>
            </p:nvSpPr>
            <p:spPr>
              <a:xfrm>
                <a:off x="1283962" y="3410277"/>
                <a:ext cx="1845231" cy="510726"/>
              </a:xfrm>
              <a:prstGeom prst="rect">
                <a:avLst/>
              </a:prstGeom>
              <a:gradFill flip="none" rotWithShape="1">
                <a:gsLst>
                  <a:gs pos="94000">
                    <a:schemeClr val="bg1"/>
                  </a:gs>
                  <a:gs pos="100000">
                    <a:srgbClr val="BE372D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154"/>
                <a:r>
                  <a:rPr lang="zh-CN" altLang="en-US" sz="1800" dirty="0">
                    <a:solidFill>
                      <a:schemeClr val="tx1"/>
                    </a:solidFill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资产边界</a:t>
                </a: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02B208-DBED-567D-92CC-069CF4A30462}"/>
                  </a:ext>
                </a:extLst>
              </p:cNvPr>
              <p:cNvSpPr txBox="1"/>
              <p:nvPr/>
            </p:nvSpPr>
            <p:spPr>
              <a:xfrm>
                <a:off x="3278401" y="2378638"/>
                <a:ext cx="80285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i$ḻíḑe">
                <a:extLst>
                  <a:ext uri="{FF2B5EF4-FFF2-40B4-BE49-F238E27FC236}">
                    <a16:creationId xmlns:a16="http://schemas.microsoft.com/office/drawing/2014/main" id="{891258F7-572C-E28D-8F78-8F1F8F49EAAC}"/>
                  </a:ext>
                </a:extLst>
              </p:cNvPr>
              <p:cNvSpPr/>
              <p:nvPr/>
            </p:nvSpPr>
            <p:spPr>
              <a:xfrm>
                <a:off x="1283962" y="4528002"/>
                <a:ext cx="1845231" cy="510726"/>
              </a:xfrm>
              <a:prstGeom prst="rect">
                <a:avLst/>
              </a:prstGeom>
              <a:gradFill flip="none" rotWithShape="1">
                <a:gsLst>
                  <a:gs pos="94000">
                    <a:schemeClr val="bg1"/>
                  </a:gs>
                  <a:gs pos="100000">
                    <a:srgbClr val="BE372D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154"/>
                <a:r>
                  <a:rPr lang="zh-CN" altLang="en-US" sz="1800" dirty="0">
                    <a:solidFill>
                      <a:schemeClr val="tx1"/>
                    </a:solidFill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数据保护</a:t>
                </a: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D7E47E7-4BEF-F3C9-DFD2-DAEE9E4AABFF}"/>
                </a:ext>
              </a:extLst>
            </p:cNvPr>
            <p:cNvSpPr txBox="1"/>
            <p:nvPr/>
          </p:nvSpPr>
          <p:spPr bwMode="auto">
            <a:xfrm>
              <a:off x="3031933" y="2357317"/>
              <a:ext cx="7736909" cy="3811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逻辑漏洞、云平台未授权、人员安全意识等问题都是传统安全设备所无法感知的攻击。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E57F19B-B4F5-BD0F-61DD-44C5003837D9}"/>
                </a:ext>
              </a:extLst>
            </p:cNvPr>
            <p:cNvSpPr txBox="1"/>
            <p:nvPr/>
          </p:nvSpPr>
          <p:spPr bwMode="auto">
            <a:xfrm>
              <a:off x="3031934" y="3475042"/>
              <a:ext cx="7736909" cy="3811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上下游供应链、第三方合作厂商等资产信息应纳入边界资产的管理。</a:t>
              </a:r>
              <a:endPara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5492B79-D0F7-1B43-4DE7-304BE6EA7D55}"/>
                </a:ext>
              </a:extLst>
            </p:cNvPr>
            <p:cNvSpPr txBox="1"/>
            <p:nvPr/>
          </p:nvSpPr>
          <p:spPr bwMode="auto">
            <a:xfrm>
              <a:off x="3031934" y="4432724"/>
              <a:ext cx="7736909" cy="70128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数据安全保护的维度可以分为数据的使用、存储、传输，以这三点出发使用脱敏、分类、加密等措施保护数据。</a:t>
              </a:r>
              <a:endPara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C810931-DF45-9130-7A8B-E588D7DA1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F2E311A8-79DE-425B-9968-07AB58F779E3}"/>
              </a:ext>
            </a:extLst>
          </p:cNvPr>
          <p:cNvSpPr/>
          <p:nvPr/>
        </p:nvSpPr>
        <p:spPr>
          <a:xfrm>
            <a:off x="0" y="1197534"/>
            <a:ext cx="4629150" cy="624236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数据安全产业主题沙龙（第六期）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0512F6D-C215-4ACE-BEEA-5E8FBFDAAFDB}"/>
              </a:ext>
            </a:extLst>
          </p:cNvPr>
          <p:cNvGrpSpPr/>
          <p:nvPr/>
        </p:nvGrpSpPr>
        <p:grpSpPr>
          <a:xfrm>
            <a:off x="-1" y="1349946"/>
            <a:ext cx="12192001" cy="5014908"/>
            <a:chOff x="1367631" y="1609249"/>
            <a:chExt cx="9144000" cy="394144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11B6CB6-2E60-4FE5-88A3-99261D251F24}"/>
                </a:ext>
              </a:extLst>
            </p:cNvPr>
            <p:cNvSpPr/>
            <p:nvPr/>
          </p:nvSpPr>
          <p:spPr>
            <a:xfrm>
              <a:off x="1367631" y="1974528"/>
              <a:ext cx="9144000" cy="2673037"/>
            </a:xfrm>
            <a:prstGeom prst="rect">
              <a:avLst/>
            </a:prstGeom>
            <a:gradFill>
              <a:gsLst>
                <a:gs pos="1000">
                  <a:srgbClr val="FFC000"/>
                </a:gs>
                <a:gs pos="39000">
                  <a:srgbClr val="FF0000"/>
                </a:gs>
                <a:gs pos="82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1927D3F-8886-4EBF-936B-50D14385B3BC}"/>
                </a:ext>
              </a:extLst>
            </p:cNvPr>
            <p:cNvSpPr/>
            <p:nvPr/>
          </p:nvSpPr>
          <p:spPr>
            <a:xfrm>
              <a:off x="2077351" y="2788583"/>
              <a:ext cx="7724559" cy="798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27">
              <a:extLst>
                <a:ext uri="{FF2B5EF4-FFF2-40B4-BE49-F238E27FC236}">
                  <a16:creationId xmlns:a16="http://schemas.microsoft.com/office/drawing/2014/main" id="{064BDF1F-B6DF-4394-81F1-C7A03ED80EEA}"/>
                </a:ext>
              </a:extLst>
            </p:cNvPr>
            <p:cNvSpPr/>
            <p:nvPr/>
          </p:nvSpPr>
          <p:spPr>
            <a:xfrm rot="18892707">
              <a:off x="1716246" y="2351084"/>
              <a:ext cx="1182370" cy="23177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5B647"/>
                </a:gs>
                <a:gs pos="50000">
                  <a:srgbClr val="F5B547"/>
                </a:gs>
                <a:gs pos="100000">
                  <a:srgbClr val="F5B54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501D064-BC56-49ED-A4D1-8D8A9E4EFA92}"/>
                </a:ext>
              </a:extLst>
            </p:cNvPr>
            <p:cNvGrpSpPr/>
            <p:nvPr/>
          </p:nvGrpSpPr>
          <p:grpSpPr>
            <a:xfrm>
              <a:off x="2862615" y="1609249"/>
              <a:ext cx="6821805" cy="3941445"/>
              <a:chOff x="1472" y="1614"/>
              <a:chExt cx="10743" cy="6207"/>
            </a:xfrm>
          </p:grpSpPr>
          <p:sp>
            <p:nvSpPr>
              <p:cNvPr id="8" name="圆角矩形 5">
                <a:extLst>
                  <a:ext uri="{FF2B5EF4-FFF2-40B4-BE49-F238E27FC236}">
                    <a16:creationId xmlns:a16="http://schemas.microsoft.com/office/drawing/2014/main" id="{ECEEDE74-B9AB-4E2D-A2DA-6FC41E79529D}"/>
                  </a:ext>
                </a:extLst>
              </p:cNvPr>
              <p:cNvSpPr/>
              <p:nvPr/>
            </p:nvSpPr>
            <p:spPr>
              <a:xfrm rot="18892707">
                <a:off x="8289" y="6225"/>
                <a:ext cx="2981" cy="211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圆角矩形 6">
                <a:extLst>
                  <a:ext uri="{FF2B5EF4-FFF2-40B4-BE49-F238E27FC236}">
                    <a16:creationId xmlns:a16="http://schemas.microsoft.com/office/drawing/2014/main" id="{7691990B-991F-4484-BE57-14B1E5168DC7}"/>
                  </a:ext>
                </a:extLst>
              </p:cNvPr>
              <p:cNvSpPr/>
              <p:nvPr/>
            </p:nvSpPr>
            <p:spPr>
              <a:xfrm rot="18892707">
                <a:off x="1936" y="5626"/>
                <a:ext cx="1272" cy="250"/>
              </a:xfrm>
              <a:prstGeom prst="roundRect">
                <a:avLst>
                  <a:gd name="adj" fmla="val 50000"/>
                </a:avLst>
              </a:prstGeom>
              <a:solidFill>
                <a:srgbClr val="E935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圆角矩形 7">
                <a:extLst>
                  <a:ext uri="{FF2B5EF4-FFF2-40B4-BE49-F238E27FC236}">
                    <a16:creationId xmlns:a16="http://schemas.microsoft.com/office/drawing/2014/main" id="{DA0E9114-36CE-4BC2-8144-F2B6C70F1C48}"/>
                  </a:ext>
                </a:extLst>
              </p:cNvPr>
              <p:cNvSpPr/>
              <p:nvPr/>
            </p:nvSpPr>
            <p:spPr>
              <a:xfrm rot="18892707">
                <a:off x="11519" y="2190"/>
                <a:ext cx="1272" cy="12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圆角矩形 8">
                <a:extLst>
                  <a:ext uri="{FF2B5EF4-FFF2-40B4-BE49-F238E27FC236}">
                    <a16:creationId xmlns:a16="http://schemas.microsoft.com/office/drawing/2014/main" id="{A5843F05-7B99-4C09-A863-907593E30761}"/>
                  </a:ext>
                </a:extLst>
              </p:cNvPr>
              <p:cNvSpPr/>
              <p:nvPr/>
            </p:nvSpPr>
            <p:spPr>
              <a:xfrm rot="18892707">
                <a:off x="659" y="5535"/>
                <a:ext cx="2057" cy="431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圆角矩形 9">
                <a:extLst>
                  <a:ext uri="{FF2B5EF4-FFF2-40B4-BE49-F238E27FC236}">
                    <a16:creationId xmlns:a16="http://schemas.microsoft.com/office/drawing/2014/main" id="{135F5E92-D960-45E7-B4DD-03148E203563}"/>
                  </a:ext>
                </a:extLst>
              </p:cNvPr>
              <p:cNvSpPr/>
              <p:nvPr/>
            </p:nvSpPr>
            <p:spPr>
              <a:xfrm rot="18892707">
                <a:off x="3602" y="2645"/>
                <a:ext cx="680" cy="129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78E3CF9-6899-4711-8587-C4DB3DF827AD}"/>
              </a:ext>
            </a:extLst>
          </p:cNvPr>
          <p:cNvSpPr/>
          <p:nvPr/>
        </p:nvSpPr>
        <p:spPr>
          <a:xfrm>
            <a:off x="3266007" y="2817204"/>
            <a:ext cx="5733004" cy="892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sz="5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en-US" altLang="zh-CN" sz="5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2458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A72686E-C50F-6E61-C966-BAAAB9590DF6}"/>
              </a:ext>
            </a:extLst>
          </p:cNvPr>
          <p:cNvSpPr/>
          <p:nvPr/>
        </p:nvSpPr>
        <p:spPr>
          <a:xfrm>
            <a:off x="6375419" y="2218472"/>
            <a:ext cx="492927" cy="492927"/>
          </a:xfrm>
          <a:prstGeom prst="rect">
            <a:avLst/>
          </a:prstGeom>
          <a:gradFill flip="none" rotWithShape="1">
            <a:gsLst>
              <a:gs pos="82000">
                <a:schemeClr val="bg1"/>
              </a:gs>
              <a:gs pos="100000">
                <a:srgbClr val="BE372D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54"/>
            <a:r>
              <a:rPr lang="en-US" altLang="zh-CN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b="1" dirty="0">
              <a:solidFill>
                <a:srgbClr val="BE372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C843C81-0A6C-28DA-4BC8-4EF08F37860B}"/>
              </a:ext>
            </a:extLst>
          </p:cNvPr>
          <p:cNvGrpSpPr/>
          <p:nvPr/>
        </p:nvGrpSpPr>
        <p:grpSpPr>
          <a:xfrm>
            <a:off x="7194146" y="2128830"/>
            <a:ext cx="3140645" cy="672209"/>
            <a:chOff x="2111586" y="4973224"/>
            <a:chExt cx="3141054" cy="67229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7E69DF4-FA47-7CE1-4612-A3F9C365D763}"/>
                </a:ext>
              </a:extLst>
            </p:cNvPr>
            <p:cNvSpPr txBox="1"/>
            <p:nvPr/>
          </p:nvSpPr>
          <p:spPr bwMode="auto">
            <a:xfrm>
              <a:off x="2111586" y="4973224"/>
              <a:ext cx="1911192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457154"/>
              <a:r>
                <a:rPr lang="zh-CN" altLang="en-US" sz="2000" dirty="0">
                  <a:solidFill>
                    <a:srgbClr val="BE372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漏洞风险介绍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C67095-C902-53DC-72DD-74E017626810}"/>
                </a:ext>
              </a:extLst>
            </p:cNvPr>
            <p:cNvSpPr txBox="1"/>
            <p:nvPr/>
          </p:nvSpPr>
          <p:spPr bwMode="auto">
            <a:xfrm>
              <a:off x="2111588" y="5363611"/>
              <a:ext cx="3141052" cy="2819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zh-CN" altLang="en-US" sz="1050" dirty="0">
                  <a:solidFill>
                    <a:schemeClr val="tx1"/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了解数据安全的漏洞风险面和变化</a:t>
              </a:r>
              <a:endParaRPr lang="en-US" altLang="zh-CN" sz="1050" dirty="0">
                <a:solidFill>
                  <a:schemeClr val="tx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9CF46C55-78BF-5842-6B8D-9505257E51D6}"/>
              </a:ext>
            </a:extLst>
          </p:cNvPr>
          <p:cNvSpPr/>
          <p:nvPr/>
        </p:nvSpPr>
        <p:spPr>
          <a:xfrm>
            <a:off x="6375418" y="3119902"/>
            <a:ext cx="492927" cy="492927"/>
          </a:xfrm>
          <a:prstGeom prst="rect">
            <a:avLst/>
          </a:prstGeom>
          <a:gradFill flip="none" rotWithShape="1">
            <a:gsLst>
              <a:gs pos="82000">
                <a:schemeClr val="bg1"/>
              </a:gs>
              <a:gs pos="100000">
                <a:srgbClr val="BE372D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54"/>
            <a:r>
              <a:rPr lang="en-US" altLang="zh-CN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b="1" dirty="0">
              <a:solidFill>
                <a:srgbClr val="BE372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92A310E-55FE-3019-E690-80016AD2EBAE}"/>
              </a:ext>
            </a:extLst>
          </p:cNvPr>
          <p:cNvSpPr/>
          <p:nvPr/>
        </p:nvSpPr>
        <p:spPr>
          <a:xfrm>
            <a:off x="6375418" y="4021332"/>
            <a:ext cx="492927" cy="492927"/>
          </a:xfrm>
          <a:prstGeom prst="rect">
            <a:avLst/>
          </a:prstGeom>
          <a:gradFill flip="none" rotWithShape="1">
            <a:gsLst>
              <a:gs pos="82000">
                <a:schemeClr val="bg1"/>
              </a:gs>
              <a:gs pos="100000">
                <a:srgbClr val="BE372D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54"/>
            <a:r>
              <a:rPr lang="en-US" altLang="zh-CN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CN" altLang="en-US" b="1" dirty="0">
              <a:solidFill>
                <a:srgbClr val="BE372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1F3D95F-FFA8-B1F8-F095-1422C2C4F1BB}"/>
              </a:ext>
            </a:extLst>
          </p:cNvPr>
          <p:cNvGrpSpPr/>
          <p:nvPr/>
        </p:nvGrpSpPr>
        <p:grpSpPr>
          <a:xfrm>
            <a:off x="7194146" y="3030260"/>
            <a:ext cx="3140645" cy="672209"/>
            <a:chOff x="2111586" y="4973224"/>
            <a:chExt cx="3141054" cy="67229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D878245-348F-1E17-D858-A90D55AC6F62}"/>
                </a:ext>
              </a:extLst>
            </p:cNvPr>
            <p:cNvSpPr txBox="1"/>
            <p:nvPr/>
          </p:nvSpPr>
          <p:spPr bwMode="auto">
            <a:xfrm>
              <a:off x="2111586" y="4973224"/>
              <a:ext cx="1911192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457154"/>
              <a:r>
                <a:rPr lang="zh-CN" altLang="en-US" sz="2000" dirty="0">
                  <a:solidFill>
                    <a:srgbClr val="BE372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漏洞风险案例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92F126F-3608-EA2B-21AD-73890E055933}"/>
                </a:ext>
              </a:extLst>
            </p:cNvPr>
            <p:cNvSpPr txBox="1"/>
            <p:nvPr/>
          </p:nvSpPr>
          <p:spPr bwMode="auto">
            <a:xfrm>
              <a:off x="2111588" y="5363611"/>
              <a:ext cx="3141052" cy="2819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zh-CN" altLang="en-US" sz="1050" dirty="0">
                  <a:solidFill>
                    <a:schemeClr val="tx1"/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从漏洞风险案例来看“数据”是如何“泄漏”的</a:t>
              </a:r>
              <a:endParaRPr lang="en-US" altLang="zh-CN" sz="1050" dirty="0">
                <a:solidFill>
                  <a:schemeClr val="tx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A0AEDBA-F5FD-B7AC-5268-5B15D8164A49}"/>
              </a:ext>
            </a:extLst>
          </p:cNvPr>
          <p:cNvGrpSpPr/>
          <p:nvPr/>
        </p:nvGrpSpPr>
        <p:grpSpPr>
          <a:xfrm>
            <a:off x="7165406" y="3931690"/>
            <a:ext cx="3140644" cy="672209"/>
            <a:chOff x="2111587" y="4973224"/>
            <a:chExt cx="3141053" cy="67229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B4EADB0-A354-E23D-BABC-1DFA740AFABB}"/>
                </a:ext>
              </a:extLst>
            </p:cNvPr>
            <p:cNvSpPr txBox="1"/>
            <p:nvPr/>
          </p:nvSpPr>
          <p:spPr bwMode="auto">
            <a:xfrm>
              <a:off x="2111587" y="4973224"/>
              <a:ext cx="1589695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457154"/>
              <a:r>
                <a:rPr lang="zh-CN" altLang="en-US" sz="2000" dirty="0">
                  <a:solidFill>
                    <a:srgbClr val="BE372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思考与总结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DCFEF17-627B-8FE6-E112-658F36B6A5D3}"/>
                </a:ext>
              </a:extLst>
            </p:cNvPr>
            <p:cNvSpPr txBox="1"/>
            <p:nvPr/>
          </p:nvSpPr>
          <p:spPr bwMode="auto">
            <a:xfrm>
              <a:off x="2111588" y="5363611"/>
              <a:ext cx="3141052" cy="2819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zh-CN" altLang="en-US" sz="1050" dirty="0">
                  <a:solidFill>
                    <a:schemeClr val="tx1"/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从“检测”、“防御”角度思考总结</a:t>
              </a:r>
              <a:endParaRPr lang="en-US" altLang="zh-CN" sz="1050" dirty="0">
                <a:solidFill>
                  <a:schemeClr val="tx1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endParaRPr>
            </a:p>
          </p:txBody>
        </p:sp>
      </p:grpSp>
      <p:grpSp>
        <p:nvGrpSpPr>
          <p:cNvPr id="48" name="Group 4">
            <a:extLst>
              <a:ext uri="{FF2B5EF4-FFF2-40B4-BE49-F238E27FC236}">
                <a16:creationId xmlns:a16="http://schemas.microsoft.com/office/drawing/2014/main" id="{D24E255D-AB84-0963-91F3-21A50B0D1532}"/>
              </a:ext>
            </a:extLst>
          </p:cNvPr>
          <p:cNvGrpSpPr/>
          <p:nvPr/>
        </p:nvGrpSpPr>
        <p:grpSpPr bwMode="auto">
          <a:xfrm rot="20505827">
            <a:off x="2692707" y="2129499"/>
            <a:ext cx="2054165" cy="2656832"/>
            <a:chOff x="0" y="0"/>
            <a:chExt cx="1152785" cy="1490412"/>
          </a:xfrm>
        </p:grpSpPr>
        <p:grpSp>
          <p:nvGrpSpPr>
            <p:cNvPr id="49" name="Group 5">
              <a:extLst>
                <a:ext uri="{FF2B5EF4-FFF2-40B4-BE49-F238E27FC236}">
                  <a16:creationId xmlns:a16="http://schemas.microsoft.com/office/drawing/2014/main" id="{4356C9D1-A9E2-081F-DE32-30235E26BAEF}"/>
                </a:ext>
              </a:extLst>
            </p:cNvPr>
            <p:cNvGrpSpPr/>
            <p:nvPr/>
          </p:nvGrpSpPr>
          <p:grpSpPr bwMode="auto">
            <a:xfrm>
              <a:off x="138402" y="0"/>
              <a:ext cx="1014383" cy="1490412"/>
              <a:chOff x="0" y="0"/>
              <a:chExt cx="1014383" cy="1490412"/>
            </a:xfrm>
          </p:grpSpPr>
          <p:sp>
            <p:nvSpPr>
              <p:cNvPr id="51" name="圆角矩形 11">
                <a:extLst>
                  <a:ext uri="{FF2B5EF4-FFF2-40B4-BE49-F238E27FC236}">
                    <a16:creationId xmlns:a16="http://schemas.microsoft.com/office/drawing/2014/main" id="{1CB15100-83F9-7378-37F6-2FFFAB1AA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2031">
                <a:off x="0" y="0"/>
                <a:ext cx="1014383" cy="1490412"/>
              </a:xfrm>
              <a:prstGeom prst="roundRect">
                <a:avLst>
                  <a:gd name="adj" fmla="val 12134"/>
                </a:avLst>
              </a:prstGeom>
              <a:solidFill>
                <a:srgbClr val="BE0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 sz="4278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GN2">
                <a:extLst>
                  <a:ext uri="{FF2B5EF4-FFF2-40B4-BE49-F238E27FC236}">
                    <a16:creationId xmlns:a16="http://schemas.microsoft.com/office/drawing/2014/main" id="{11CD0607-E56B-C335-6596-56516C028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2031">
                <a:off x="43080" y="31875"/>
                <a:ext cx="931612" cy="1428311"/>
              </a:xfrm>
              <a:prstGeom prst="roundRect">
                <a:avLst>
                  <a:gd name="adj" fmla="val 12134"/>
                </a:avLst>
              </a:prstGeom>
              <a:noFill/>
              <a:ln w="25400" cmpd="sng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54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目录</a:t>
                </a:r>
                <a:endParaRPr lang="zh-CN" altLang="en-US" sz="8555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0" name="圆角矩形 26">
              <a:extLst>
                <a:ext uri="{FF2B5EF4-FFF2-40B4-BE49-F238E27FC236}">
                  <a16:creationId xmlns:a16="http://schemas.microsoft.com/office/drawing/2014/main" id="{BBC4B3BB-9A8A-6865-1DF7-E298BA7E0714}"/>
                </a:ext>
              </a:extLst>
            </p:cNvPr>
            <p:cNvSpPr/>
            <p:nvPr/>
          </p:nvSpPr>
          <p:spPr bwMode="auto">
            <a:xfrm rot="1132031">
              <a:off x="0" y="832989"/>
              <a:ext cx="1014383" cy="634430"/>
            </a:xfrm>
            <a:custGeom>
              <a:avLst/>
              <a:gdLst>
                <a:gd name="T0" fmla="*/ 0 w 1321797"/>
                <a:gd name="T1" fmla="*/ 451707 h 826698"/>
                <a:gd name="T2" fmla="*/ 1321797 w 1321797"/>
                <a:gd name="T3" fmla="*/ 0 h 826698"/>
                <a:gd name="T4" fmla="*/ 1321797 w 1321797"/>
                <a:gd name="T5" fmla="*/ 666338 h 826698"/>
                <a:gd name="T6" fmla="*/ 1161437 w 1321797"/>
                <a:gd name="T7" fmla="*/ 826698 h 826698"/>
                <a:gd name="T8" fmla="*/ 160360 w 1321797"/>
                <a:gd name="T9" fmla="*/ 826698 h 826698"/>
                <a:gd name="T10" fmla="*/ 0 w 1321797"/>
                <a:gd name="T11" fmla="*/ 666338 h 826698"/>
                <a:gd name="T12" fmla="*/ 0 w 1321797"/>
                <a:gd name="T13" fmla="*/ 451707 h 826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lnTo>
                    <a:pt x="0" y="451707"/>
                  </a:lnTo>
                  <a:close/>
                </a:path>
              </a:pathLst>
            </a:custGeom>
            <a:blipFill dpi="0" rotWithShape="1">
              <a:blip r:embed="rId3">
                <a:alphaModFix amt="15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06"/>
            </a:p>
          </p:txBody>
        </p:sp>
      </p:grpSp>
    </p:spTree>
    <p:extLst>
      <p:ext uri="{BB962C8B-B14F-4D97-AF65-F5344CB8AC3E}">
        <p14:creationId xmlns:p14="http://schemas.microsoft.com/office/powerpoint/2010/main" val="198230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49A1BFE4-AE4C-40D7-866D-4ED843FDBDF9}"/>
              </a:ext>
            </a:extLst>
          </p:cNvPr>
          <p:cNvSpPr/>
          <p:nvPr/>
        </p:nvSpPr>
        <p:spPr>
          <a:xfrm>
            <a:off x="-1031" y="2186431"/>
            <a:ext cx="12224165" cy="250264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73" tIns="45837" rIns="91673" bIns="45837" rtlCol="0" anchor="ctr"/>
          <a:lstStyle/>
          <a:p>
            <a:pPr algn="ctr"/>
            <a:endParaRPr lang="zh-CN" altLang="en-US" sz="2406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D5CD7E2D-F05C-4669-AEEF-527000ED6E58}"/>
              </a:ext>
            </a:extLst>
          </p:cNvPr>
          <p:cNvGrpSpPr/>
          <p:nvPr/>
        </p:nvGrpSpPr>
        <p:grpSpPr bwMode="auto">
          <a:xfrm>
            <a:off x="816461" y="2109339"/>
            <a:ext cx="2054164" cy="2656832"/>
            <a:chOff x="0" y="0"/>
            <a:chExt cx="1152785" cy="1490412"/>
          </a:xfrm>
        </p:grpSpPr>
        <p:grpSp>
          <p:nvGrpSpPr>
            <p:cNvPr id="26" name="Group 5">
              <a:extLst>
                <a:ext uri="{FF2B5EF4-FFF2-40B4-BE49-F238E27FC236}">
                  <a16:creationId xmlns:a16="http://schemas.microsoft.com/office/drawing/2014/main" id="{783585D1-A7E4-4C09-8036-C1415B05FBB5}"/>
                </a:ext>
              </a:extLst>
            </p:cNvPr>
            <p:cNvGrpSpPr/>
            <p:nvPr/>
          </p:nvGrpSpPr>
          <p:grpSpPr bwMode="auto">
            <a:xfrm>
              <a:off x="138402" y="0"/>
              <a:ext cx="1014383" cy="1490412"/>
              <a:chOff x="0" y="0"/>
              <a:chExt cx="1014383" cy="1490412"/>
            </a:xfrm>
          </p:grpSpPr>
          <p:sp>
            <p:nvSpPr>
              <p:cNvPr id="28" name="圆角矩形 11">
                <a:extLst>
                  <a:ext uri="{FF2B5EF4-FFF2-40B4-BE49-F238E27FC236}">
                    <a16:creationId xmlns:a16="http://schemas.microsoft.com/office/drawing/2014/main" id="{977B5783-2A05-417A-9B71-032635F68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2031">
                <a:off x="0" y="0"/>
                <a:ext cx="1014383" cy="1490412"/>
              </a:xfrm>
              <a:prstGeom prst="roundRect">
                <a:avLst>
                  <a:gd name="adj" fmla="val 12134"/>
                </a:avLst>
              </a:prstGeom>
              <a:solidFill>
                <a:srgbClr val="BE0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 sz="4278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KSO_GN2">
                <a:extLst>
                  <a:ext uri="{FF2B5EF4-FFF2-40B4-BE49-F238E27FC236}">
                    <a16:creationId xmlns:a16="http://schemas.microsoft.com/office/drawing/2014/main" id="{671B202B-8788-4357-9E92-C5CEE5943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32031">
                <a:off x="43080" y="31875"/>
                <a:ext cx="931612" cy="1428311"/>
              </a:xfrm>
              <a:prstGeom prst="roundRect">
                <a:avLst>
                  <a:gd name="adj" fmla="val 12134"/>
                </a:avLst>
              </a:prstGeom>
              <a:noFill/>
              <a:ln w="25400" cmpd="sng">
                <a:solidFill>
                  <a:srgbClr val="FFFF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8555" dirty="0">
                    <a:solidFill>
                      <a:srgbClr val="FFFFFF"/>
                    </a:solidFill>
                    <a:latin typeface="Impact" pitchFamily="34" charset="0"/>
                    <a:ea typeface="Gungsuh" pitchFamily="18" charset="-127"/>
                  </a:rPr>
                  <a:t>01</a:t>
                </a:r>
                <a:endParaRPr lang="zh-CN" altLang="en-US" sz="8555" dirty="0">
                  <a:solidFill>
                    <a:srgbClr val="FFFFFF"/>
                  </a:solidFill>
                  <a:latin typeface="Impact" pitchFamily="34" charset="0"/>
                  <a:ea typeface="Gungsuh" pitchFamily="18" charset="-127"/>
                </a:endParaRPr>
              </a:p>
            </p:txBody>
          </p:sp>
        </p:grp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78ACE78E-2546-4803-89AC-5C7F47A757B0}"/>
                </a:ext>
              </a:extLst>
            </p:cNvPr>
            <p:cNvSpPr/>
            <p:nvPr/>
          </p:nvSpPr>
          <p:spPr bwMode="auto">
            <a:xfrm rot="1132031">
              <a:off x="0" y="832988"/>
              <a:ext cx="1014383" cy="634430"/>
            </a:xfrm>
            <a:custGeom>
              <a:avLst/>
              <a:gdLst>
                <a:gd name="T0" fmla="*/ 0 w 1321797"/>
                <a:gd name="T1" fmla="*/ 451707 h 826698"/>
                <a:gd name="T2" fmla="*/ 1321797 w 1321797"/>
                <a:gd name="T3" fmla="*/ 0 h 826698"/>
                <a:gd name="T4" fmla="*/ 1321797 w 1321797"/>
                <a:gd name="T5" fmla="*/ 666338 h 826698"/>
                <a:gd name="T6" fmla="*/ 1161437 w 1321797"/>
                <a:gd name="T7" fmla="*/ 826698 h 826698"/>
                <a:gd name="T8" fmla="*/ 160360 w 1321797"/>
                <a:gd name="T9" fmla="*/ 826698 h 826698"/>
                <a:gd name="T10" fmla="*/ 0 w 1321797"/>
                <a:gd name="T11" fmla="*/ 666338 h 826698"/>
                <a:gd name="T12" fmla="*/ 0 w 1321797"/>
                <a:gd name="T13" fmla="*/ 451707 h 826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1797" h="826698">
                  <a:moveTo>
                    <a:pt x="0" y="451707"/>
                  </a:moveTo>
                  <a:lnTo>
                    <a:pt x="1321797" y="0"/>
                  </a:lnTo>
                  <a:lnTo>
                    <a:pt x="1321797" y="666338"/>
                  </a:lnTo>
                  <a:cubicBezTo>
                    <a:pt x="1321797" y="754902"/>
                    <a:pt x="1250001" y="826698"/>
                    <a:pt x="1161437" y="826698"/>
                  </a:cubicBezTo>
                  <a:lnTo>
                    <a:pt x="160360" y="826698"/>
                  </a:lnTo>
                  <a:cubicBezTo>
                    <a:pt x="71796" y="826698"/>
                    <a:pt x="0" y="754902"/>
                    <a:pt x="0" y="666338"/>
                  </a:cubicBezTo>
                  <a:lnTo>
                    <a:pt x="0" y="451707"/>
                  </a:lnTo>
                  <a:close/>
                </a:path>
              </a:pathLst>
            </a:custGeom>
            <a:blipFill dpi="0" rotWithShape="1">
              <a:blip r:embed="rId3">
                <a:alphaModFix amt="15000"/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06"/>
            </a:p>
          </p:txBody>
        </p:sp>
      </p:grpSp>
      <p:sp>
        <p:nvSpPr>
          <p:cNvPr id="25" name="KSO_GT2">
            <a:extLst>
              <a:ext uri="{FF2B5EF4-FFF2-40B4-BE49-F238E27FC236}">
                <a16:creationId xmlns:a16="http://schemas.microsoft.com/office/drawing/2014/main" id="{6D07DC24-A2E1-45A7-89E5-A068617A4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964" y="3130983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漏洞风险介绍</a:t>
            </a:r>
          </a:p>
        </p:txBody>
      </p:sp>
    </p:spTree>
    <p:extLst>
      <p:ext uri="{BB962C8B-B14F-4D97-AF65-F5344CB8AC3E}">
        <p14:creationId xmlns:p14="http://schemas.microsoft.com/office/powerpoint/2010/main" val="92383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漏洞风险介绍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79D833-E226-2ED8-0C2F-B7E1A570227F}"/>
              </a:ext>
            </a:extLst>
          </p:cNvPr>
          <p:cNvSpPr txBox="1"/>
          <p:nvPr/>
        </p:nvSpPr>
        <p:spPr>
          <a:xfrm>
            <a:off x="4336544" y="854213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数据安全涉及的资产纬度最广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543FA6C-ACEE-7FFF-25A9-A6F09E8516CF}"/>
              </a:ext>
            </a:extLst>
          </p:cNvPr>
          <p:cNvSpPr/>
          <p:nvPr/>
        </p:nvSpPr>
        <p:spPr>
          <a:xfrm rot="2700000">
            <a:off x="4944036" y="4044936"/>
            <a:ext cx="900001" cy="900001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100000">
                <a:srgbClr val="BE372D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62B957A-C38E-1D18-CB47-6D8C67F3761A}"/>
              </a:ext>
            </a:extLst>
          </p:cNvPr>
          <p:cNvSpPr/>
          <p:nvPr/>
        </p:nvSpPr>
        <p:spPr>
          <a:xfrm rot="2700000">
            <a:off x="6348704" y="4076636"/>
            <a:ext cx="836602" cy="836602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100000">
                <a:srgbClr val="BE372D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5D9119D0-35A6-C5F5-B2E6-CD930064E287}"/>
              </a:ext>
            </a:extLst>
          </p:cNvPr>
          <p:cNvSpPr/>
          <p:nvPr/>
        </p:nvSpPr>
        <p:spPr>
          <a:xfrm rot="2700000">
            <a:off x="5654108" y="3363954"/>
            <a:ext cx="883782" cy="883782"/>
          </a:xfrm>
          <a:prstGeom prst="rect">
            <a:avLst/>
          </a:prstGeom>
          <a:gradFill flip="none" rotWithShape="1">
            <a:gsLst>
              <a:gs pos="88000">
                <a:schemeClr val="bg1"/>
              </a:gs>
              <a:gs pos="100000">
                <a:srgbClr val="E78947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566C9241-42B0-CB32-ED9F-70F53A5977F9}"/>
              </a:ext>
            </a:extLst>
          </p:cNvPr>
          <p:cNvSpPr txBox="1"/>
          <p:nvPr/>
        </p:nvSpPr>
        <p:spPr bwMode="auto">
          <a:xfrm>
            <a:off x="3795192" y="2540675"/>
            <a:ext cx="4470483" cy="30899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54"/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端应用软件、移动端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、微应用（小程序）、物联网应用</a:t>
            </a:r>
            <a:r>
              <a:rPr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CE6B034-601C-EF4F-0C87-0895A29BF525}"/>
              </a:ext>
            </a:extLst>
          </p:cNvPr>
          <p:cNvGrpSpPr/>
          <p:nvPr/>
        </p:nvGrpSpPr>
        <p:grpSpPr>
          <a:xfrm>
            <a:off x="1093084" y="4236449"/>
            <a:ext cx="3026911" cy="896551"/>
            <a:chOff x="1435609" y="4912329"/>
            <a:chExt cx="3027305" cy="896667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CA71DAB-DDAA-82A0-1C4C-086FF966403D}"/>
                </a:ext>
              </a:extLst>
            </p:cNvPr>
            <p:cNvSpPr txBox="1"/>
            <p:nvPr/>
          </p:nvSpPr>
          <p:spPr bwMode="auto">
            <a:xfrm>
              <a:off x="1997157" y="4912329"/>
              <a:ext cx="2465757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457154"/>
              <a:r>
                <a:rPr lang="zh-CN" altLang="en-US" sz="2000" b="1" dirty="0">
                  <a:solidFill>
                    <a:srgbClr val="BE372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直接数据相关资产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EAB11D9-EE4B-6B20-77C4-1C6E93FC99D6}"/>
                </a:ext>
              </a:extLst>
            </p:cNvPr>
            <p:cNvSpPr txBox="1"/>
            <p:nvPr/>
          </p:nvSpPr>
          <p:spPr bwMode="auto">
            <a:xfrm>
              <a:off x="1435609" y="5259864"/>
              <a:ext cx="3027303" cy="5491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154"/>
              <a:r>
                <a:rPr lang="zh-CN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常见数据库管理系统、开放数据平台、统一数据使用调度系统</a:t>
              </a:r>
              <a:r>
                <a:rPr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4D01211-29FE-2FA5-51DD-3FB0B3BEF00F}"/>
              </a:ext>
            </a:extLst>
          </p:cNvPr>
          <p:cNvGrpSpPr/>
          <p:nvPr/>
        </p:nvGrpSpPr>
        <p:grpSpPr>
          <a:xfrm>
            <a:off x="7991567" y="4200024"/>
            <a:ext cx="3078660" cy="896551"/>
            <a:chOff x="2111587" y="4912329"/>
            <a:chExt cx="3315272" cy="896668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AA0AC4A-4FAF-DB38-51CE-2682CDBB7A45}"/>
                </a:ext>
              </a:extLst>
            </p:cNvPr>
            <p:cNvSpPr txBox="1"/>
            <p:nvPr/>
          </p:nvSpPr>
          <p:spPr bwMode="auto">
            <a:xfrm>
              <a:off x="2111587" y="4912329"/>
              <a:ext cx="2465339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457154"/>
              <a:r>
                <a:rPr lang="zh-CN" altLang="en-US" sz="2000" b="1" dirty="0">
                  <a:solidFill>
                    <a:srgbClr val="BE372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供应关系相关资产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9C3E8599-B14A-55C8-7FC3-FF8C2853B023}"/>
                </a:ext>
              </a:extLst>
            </p:cNvPr>
            <p:cNvSpPr txBox="1"/>
            <p:nvPr/>
          </p:nvSpPr>
          <p:spPr bwMode="auto">
            <a:xfrm>
              <a:off x="2111588" y="5259864"/>
              <a:ext cx="3315271" cy="54913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zh-CN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上下游供应链、软件集成、</a:t>
              </a:r>
              <a:r>
                <a:rPr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SDK</a:t>
              </a:r>
              <a:r>
                <a:rPr lang="zh-CN" altLang="en-US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依赖、第三方平台</a:t>
              </a:r>
              <a:r>
                <a:rPr lang="en-US" altLang="zh-CN" sz="1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6406609-21C1-9C92-D227-7826A953666E}"/>
              </a:ext>
            </a:extLst>
          </p:cNvPr>
          <p:cNvSpPr txBox="1"/>
          <p:nvPr/>
        </p:nvSpPr>
        <p:spPr bwMode="auto">
          <a:xfrm>
            <a:off x="4865777" y="2208108"/>
            <a:ext cx="232931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154"/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常见用户应用资产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D5029E-B413-A7A0-D804-268BB41F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0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漏洞风险介绍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79D833-E226-2ED8-0C2F-B7E1A570227F}"/>
              </a:ext>
            </a:extLst>
          </p:cNvPr>
          <p:cNvSpPr txBox="1"/>
          <p:nvPr/>
        </p:nvSpPr>
        <p:spPr>
          <a:xfrm>
            <a:off x="3527836" y="845108"/>
            <a:ext cx="5134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因漏洞导致的数据 “泄漏”更趋向于直接化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CB373B7-66D6-02DD-C8D3-F3DF26F43246}"/>
              </a:ext>
            </a:extLst>
          </p:cNvPr>
          <p:cNvSpPr/>
          <p:nvPr/>
        </p:nvSpPr>
        <p:spPr>
          <a:xfrm>
            <a:off x="4672454" y="1990120"/>
            <a:ext cx="2845506" cy="2845501"/>
          </a:xfrm>
          <a:prstGeom prst="ellipse">
            <a:avLst/>
          </a:prstGeom>
          <a:gradFill flip="none" rotWithShape="1">
            <a:gsLst>
              <a:gs pos="88000">
                <a:schemeClr val="bg1"/>
              </a:gs>
              <a:gs pos="100000">
                <a:srgbClr val="BE372D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54"/>
            <a:endParaRPr lang="zh-CN" altLang="en-US" sz="1800" dirty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E925DF-C7E2-D772-0F6D-D7185A5DBE89}"/>
              </a:ext>
            </a:extLst>
          </p:cNvPr>
          <p:cNvSpPr txBox="1"/>
          <p:nvPr/>
        </p:nvSpPr>
        <p:spPr bwMode="auto">
          <a:xfrm>
            <a:off x="3707917" y="5094463"/>
            <a:ext cx="4774578" cy="70134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54"/>
            <a:r>
              <a:rPr lang="zh-CN" altLang="en-US" sz="1600" dirty="0">
                <a:solidFill>
                  <a:srgbClr val="BE372D"/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主流的数据泄漏攻击事件不再是通过“黑掉目标系统”再“获取数据” 。</a:t>
            </a:r>
            <a:endParaRPr lang="en-US" altLang="zh-CN" sz="1600" dirty="0">
              <a:solidFill>
                <a:srgbClr val="BE372D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0B8C1E4-5896-838B-ADF4-43914597808B}"/>
              </a:ext>
            </a:extLst>
          </p:cNvPr>
          <p:cNvSpPr txBox="1"/>
          <p:nvPr/>
        </p:nvSpPr>
        <p:spPr>
          <a:xfrm>
            <a:off x="5480349" y="2767280"/>
            <a:ext cx="12297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lang="en-US" altLang="zh-CN" sz="4000" b="1" dirty="0">
              <a:solidFill>
                <a:srgbClr val="BE372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4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泄漏</a:t>
            </a:r>
            <a:endParaRPr lang="zh-CN" altLang="en-US" sz="400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A41DC44-303D-3F2C-648B-D4A7CAC36D1F}"/>
              </a:ext>
            </a:extLst>
          </p:cNvPr>
          <p:cNvGrpSpPr/>
          <p:nvPr/>
        </p:nvGrpSpPr>
        <p:grpSpPr>
          <a:xfrm>
            <a:off x="795551" y="2748362"/>
            <a:ext cx="3411958" cy="1912834"/>
            <a:chOff x="982873" y="2767280"/>
            <a:chExt cx="3411958" cy="1912834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18FC7AF-0C10-FE81-D78F-CBF2C36A3299}"/>
                </a:ext>
              </a:extLst>
            </p:cNvPr>
            <p:cNvSpPr/>
            <p:nvPr/>
          </p:nvSpPr>
          <p:spPr>
            <a:xfrm>
              <a:off x="2217738" y="2767280"/>
              <a:ext cx="922978" cy="922976"/>
            </a:xfrm>
            <a:prstGeom prst="ellipse">
              <a:avLst/>
            </a:prstGeom>
            <a:gradFill flip="none" rotWithShape="1">
              <a:gsLst>
                <a:gs pos="87000">
                  <a:schemeClr val="bg1"/>
                </a:gs>
                <a:gs pos="100000">
                  <a:srgbClr val="BE372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CFD9D33-E8CC-6E17-B287-A972BECF5CC2}"/>
                </a:ext>
              </a:extLst>
            </p:cNvPr>
            <p:cNvSpPr txBox="1"/>
            <p:nvPr/>
          </p:nvSpPr>
          <p:spPr bwMode="auto">
            <a:xfrm>
              <a:off x="2307302" y="3028713"/>
              <a:ext cx="763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457154"/>
              <a:r>
                <a:rPr lang="zh-CN" altLang="en-US" sz="2000" b="1" dirty="0">
                  <a:solidFill>
                    <a:srgbClr val="BE372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从前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8DFF089-8BAE-FEF8-AB29-7AA03272CC29}"/>
                </a:ext>
              </a:extLst>
            </p:cNvPr>
            <p:cNvSpPr txBox="1"/>
            <p:nvPr/>
          </p:nvSpPr>
          <p:spPr bwMode="auto">
            <a:xfrm>
              <a:off x="982873" y="3949080"/>
              <a:ext cx="3411958" cy="73103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攻击者通过文件上传等可以控制服务器权限的漏洞进攻，然后在服务器上进行摸索找到数据源进行攻击，从而形成数据泄漏。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77602C4-E0A8-706A-BD40-2C0E02D60DA2}"/>
              </a:ext>
            </a:extLst>
          </p:cNvPr>
          <p:cNvGrpSpPr/>
          <p:nvPr/>
        </p:nvGrpSpPr>
        <p:grpSpPr>
          <a:xfrm>
            <a:off x="7984491" y="2759587"/>
            <a:ext cx="3411958" cy="1692774"/>
            <a:chOff x="8309696" y="2568448"/>
            <a:chExt cx="3411958" cy="1692774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C0D0432-7A55-A550-E5C5-F8563DD5CE8A}"/>
                </a:ext>
              </a:extLst>
            </p:cNvPr>
            <p:cNvSpPr/>
            <p:nvPr/>
          </p:nvSpPr>
          <p:spPr>
            <a:xfrm>
              <a:off x="9544561" y="2568448"/>
              <a:ext cx="922978" cy="922976"/>
            </a:xfrm>
            <a:prstGeom prst="ellipse">
              <a:avLst/>
            </a:prstGeom>
            <a:gradFill flip="none" rotWithShape="1">
              <a:gsLst>
                <a:gs pos="87000">
                  <a:schemeClr val="bg1"/>
                </a:gs>
                <a:gs pos="100000">
                  <a:srgbClr val="BE372D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6E593A3-55C3-EF9C-5861-1D727BF13A80}"/>
                </a:ext>
              </a:extLst>
            </p:cNvPr>
            <p:cNvSpPr txBox="1"/>
            <p:nvPr/>
          </p:nvSpPr>
          <p:spPr bwMode="auto">
            <a:xfrm>
              <a:off x="9634125" y="2829881"/>
              <a:ext cx="763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457154"/>
              <a:r>
                <a:rPr lang="zh-CN" altLang="en-US" sz="2000" b="1" dirty="0">
                  <a:solidFill>
                    <a:srgbClr val="BE372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现在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5ED5EDC-E6F5-D1BD-F560-8A04AF8B914F}"/>
                </a:ext>
              </a:extLst>
            </p:cNvPr>
            <p:cNvSpPr txBox="1"/>
            <p:nvPr/>
          </p:nvSpPr>
          <p:spPr bwMode="auto">
            <a:xfrm>
              <a:off x="8309696" y="3750248"/>
              <a:ext cx="3411958" cy="51097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攻击者通过信息泄漏、数据库弱口令、逻辑缺陷、供应链等方式直接获取数据。</a:t>
              </a:r>
              <a:endPara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5FD454C-7DB2-490E-FED2-763B25632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6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49A1BFE4-AE4C-40D7-866D-4ED843FDBDF9}"/>
              </a:ext>
            </a:extLst>
          </p:cNvPr>
          <p:cNvSpPr/>
          <p:nvPr/>
        </p:nvSpPr>
        <p:spPr>
          <a:xfrm>
            <a:off x="-1031" y="2186431"/>
            <a:ext cx="12224165" cy="250264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73" tIns="45837" rIns="91673" bIns="45837" rtlCol="0" anchor="ctr"/>
          <a:lstStyle/>
          <a:p>
            <a:pPr algn="ctr"/>
            <a:endParaRPr lang="zh-CN" altLang="en-US" sz="2406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52B4BA1-FF63-42EA-BC34-ED0AD24565B1}"/>
              </a:ext>
            </a:extLst>
          </p:cNvPr>
          <p:cNvGrpSpPr/>
          <p:nvPr/>
        </p:nvGrpSpPr>
        <p:grpSpPr>
          <a:xfrm>
            <a:off x="816461" y="2109339"/>
            <a:ext cx="11069413" cy="2656832"/>
            <a:chOff x="3021013" y="2433638"/>
            <a:chExt cx="8280920" cy="1987550"/>
          </a:xfrm>
        </p:grpSpPr>
        <p:grpSp>
          <p:nvGrpSpPr>
            <p:cNvPr id="24" name="Group 4">
              <a:extLst>
                <a:ext uri="{FF2B5EF4-FFF2-40B4-BE49-F238E27FC236}">
                  <a16:creationId xmlns:a16="http://schemas.microsoft.com/office/drawing/2014/main" id="{D5CD7E2D-F05C-4669-AEEF-527000ED6E58}"/>
                </a:ext>
              </a:extLst>
            </p:cNvPr>
            <p:cNvGrpSpPr/>
            <p:nvPr/>
          </p:nvGrpSpPr>
          <p:grpSpPr bwMode="auto">
            <a:xfrm>
              <a:off x="3021013" y="2433638"/>
              <a:ext cx="1536700" cy="1987550"/>
              <a:chOff x="0" y="0"/>
              <a:chExt cx="1152785" cy="1490412"/>
            </a:xfrm>
          </p:grpSpPr>
          <p:grpSp>
            <p:nvGrpSpPr>
              <p:cNvPr id="26" name="Group 5">
                <a:extLst>
                  <a:ext uri="{FF2B5EF4-FFF2-40B4-BE49-F238E27FC236}">
                    <a16:creationId xmlns:a16="http://schemas.microsoft.com/office/drawing/2014/main" id="{783585D1-A7E4-4C09-8036-C1415B05FBB5}"/>
                  </a:ext>
                </a:extLst>
              </p:cNvPr>
              <p:cNvGrpSpPr/>
              <p:nvPr/>
            </p:nvGrpSpPr>
            <p:grpSpPr bwMode="auto">
              <a:xfrm>
                <a:off x="138402" y="0"/>
                <a:ext cx="1014383" cy="1490412"/>
                <a:chOff x="0" y="0"/>
                <a:chExt cx="1014383" cy="1490412"/>
              </a:xfrm>
            </p:grpSpPr>
            <p:sp>
              <p:nvSpPr>
                <p:cNvPr id="28" name="圆角矩形 11">
                  <a:extLst>
                    <a:ext uri="{FF2B5EF4-FFF2-40B4-BE49-F238E27FC236}">
                      <a16:creationId xmlns:a16="http://schemas.microsoft.com/office/drawing/2014/main" id="{977B5783-2A05-417A-9B71-032635F688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2031">
                  <a:off x="0" y="0"/>
                  <a:ext cx="1014383" cy="1490412"/>
                </a:xfrm>
                <a:prstGeom prst="roundRect">
                  <a:avLst>
                    <a:gd name="adj" fmla="val 12134"/>
                  </a:avLst>
                </a:prstGeom>
                <a:solidFill>
                  <a:srgbClr val="BE00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4278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KSO_GN2">
                  <a:extLst>
                    <a:ext uri="{FF2B5EF4-FFF2-40B4-BE49-F238E27FC236}">
                      <a16:creationId xmlns:a16="http://schemas.microsoft.com/office/drawing/2014/main" id="{671B202B-8788-4357-9E92-C5CEE5943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32031">
                  <a:off x="43080" y="31875"/>
                  <a:ext cx="931612" cy="1428311"/>
                </a:xfrm>
                <a:prstGeom prst="roundRect">
                  <a:avLst>
                    <a:gd name="adj" fmla="val 12134"/>
                  </a:avLst>
                </a:prstGeom>
                <a:noFill/>
                <a:ln w="25400" cmpd="sng">
                  <a:solidFill>
                    <a:srgbClr val="FFFFFF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8555" dirty="0">
                      <a:solidFill>
                        <a:srgbClr val="FFFFFF"/>
                      </a:solidFill>
                      <a:latin typeface="Impact" pitchFamily="34" charset="0"/>
                      <a:ea typeface="Gungsuh" pitchFamily="18" charset="-127"/>
                    </a:rPr>
                    <a:t>02</a:t>
                  </a:r>
                  <a:endParaRPr lang="zh-CN" altLang="en-US" sz="8555" dirty="0">
                    <a:solidFill>
                      <a:srgbClr val="FFFFFF"/>
                    </a:solidFill>
                    <a:latin typeface="Impact" pitchFamily="34" charset="0"/>
                    <a:ea typeface="Gungsuh" pitchFamily="18" charset="-127"/>
                  </a:endParaRPr>
                </a:p>
              </p:txBody>
            </p:sp>
          </p:grpSp>
          <p:sp>
            <p:nvSpPr>
              <p:cNvPr id="27" name="圆角矩形 26">
                <a:extLst>
                  <a:ext uri="{FF2B5EF4-FFF2-40B4-BE49-F238E27FC236}">
                    <a16:creationId xmlns:a16="http://schemas.microsoft.com/office/drawing/2014/main" id="{78ACE78E-2546-4803-89AC-5C7F47A757B0}"/>
                  </a:ext>
                </a:extLst>
              </p:cNvPr>
              <p:cNvSpPr/>
              <p:nvPr/>
            </p:nvSpPr>
            <p:spPr bwMode="auto">
              <a:xfrm rot="1132031">
                <a:off x="0" y="832988"/>
                <a:ext cx="1014383" cy="634430"/>
              </a:xfrm>
              <a:custGeom>
                <a:avLst/>
                <a:gdLst>
                  <a:gd name="T0" fmla="*/ 0 w 1321797"/>
                  <a:gd name="T1" fmla="*/ 451707 h 826698"/>
                  <a:gd name="T2" fmla="*/ 1321797 w 1321797"/>
                  <a:gd name="T3" fmla="*/ 0 h 826698"/>
                  <a:gd name="T4" fmla="*/ 1321797 w 1321797"/>
                  <a:gd name="T5" fmla="*/ 666338 h 826698"/>
                  <a:gd name="T6" fmla="*/ 1161437 w 1321797"/>
                  <a:gd name="T7" fmla="*/ 826698 h 826698"/>
                  <a:gd name="T8" fmla="*/ 160360 w 1321797"/>
                  <a:gd name="T9" fmla="*/ 826698 h 826698"/>
                  <a:gd name="T10" fmla="*/ 0 w 1321797"/>
                  <a:gd name="T11" fmla="*/ 666338 h 826698"/>
                  <a:gd name="T12" fmla="*/ 0 w 1321797"/>
                  <a:gd name="T13" fmla="*/ 451707 h 826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1797" h="826698">
                    <a:moveTo>
                      <a:pt x="0" y="451707"/>
                    </a:moveTo>
                    <a:lnTo>
                      <a:pt x="1321797" y="0"/>
                    </a:lnTo>
                    <a:lnTo>
                      <a:pt x="1321797" y="666338"/>
                    </a:lnTo>
                    <a:cubicBezTo>
                      <a:pt x="1321797" y="754902"/>
                      <a:pt x="1250001" y="826698"/>
                      <a:pt x="1161437" y="826698"/>
                    </a:cubicBezTo>
                    <a:lnTo>
                      <a:pt x="160360" y="826698"/>
                    </a:lnTo>
                    <a:cubicBezTo>
                      <a:pt x="71796" y="826698"/>
                      <a:pt x="0" y="754902"/>
                      <a:pt x="0" y="666338"/>
                    </a:cubicBezTo>
                    <a:lnTo>
                      <a:pt x="0" y="451707"/>
                    </a:lnTo>
                    <a:close/>
                  </a:path>
                </a:pathLst>
              </a:custGeom>
              <a:blipFill dpi="0" rotWithShape="1">
                <a:blip r:embed="rId3">
                  <a:alphaModFix amt="15000"/>
                </a:blip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2406"/>
              </a:p>
            </p:txBody>
          </p:sp>
        </p:grpSp>
        <p:sp>
          <p:nvSpPr>
            <p:cNvPr id="25" name="KSO_GT2">
              <a:extLst>
                <a:ext uri="{FF2B5EF4-FFF2-40B4-BE49-F238E27FC236}">
                  <a16:creationId xmlns:a16="http://schemas.microsoft.com/office/drawing/2014/main" id="{6D07DC24-A2E1-45A7-89E5-A068617A4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4026" y="3197920"/>
              <a:ext cx="5787907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4000" b="1" dirty="0">
                  <a:solidFill>
                    <a:srgbClr val="BE382D"/>
                  </a:solidFill>
                  <a:latin typeface="微软雅黑" pitchFamily="34" charset="-122"/>
                  <a:ea typeface="微软雅黑" pitchFamily="34" charset="-122"/>
                  <a:cs typeface="Segoe UI" pitchFamily="34" charset="0"/>
                </a:rPr>
                <a:t>漏洞风险案例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30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漏洞风险案例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79D833-E226-2ED8-0C2F-B7E1A570227F}"/>
              </a:ext>
            </a:extLst>
          </p:cNvPr>
          <p:cNvSpPr txBox="1"/>
          <p:nvPr/>
        </p:nvSpPr>
        <p:spPr>
          <a:xfrm>
            <a:off x="3856445" y="800179"/>
            <a:ext cx="4479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接口管理缺陷导致的数据泄漏问题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FF7F5D9-1D4B-AC0D-B40D-094958C2B5DF}"/>
              </a:ext>
            </a:extLst>
          </p:cNvPr>
          <p:cNvGrpSpPr/>
          <p:nvPr/>
        </p:nvGrpSpPr>
        <p:grpSpPr>
          <a:xfrm>
            <a:off x="2408321" y="1592850"/>
            <a:ext cx="7375358" cy="4596324"/>
            <a:chOff x="2408320" y="1978572"/>
            <a:chExt cx="7375358" cy="4596324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C292562-BB01-B5CD-07B6-256E18B7D252}"/>
                </a:ext>
              </a:extLst>
            </p:cNvPr>
            <p:cNvGrpSpPr/>
            <p:nvPr/>
          </p:nvGrpSpPr>
          <p:grpSpPr>
            <a:xfrm>
              <a:off x="2408320" y="2911947"/>
              <a:ext cx="7375356" cy="3662949"/>
              <a:chOff x="2109131" y="2243433"/>
              <a:chExt cx="8356816" cy="4119612"/>
            </a:xfrm>
          </p:grpSpPr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8BCF7FD4-35CD-A1D9-CEA3-6BCF4AB31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9446" y="2400070"/>
                <a:ext cx="7816186" cy="3806339"/>
              </a:xfrm>
              <a:prstGeom prst="rect">
                <a:avLst/>
              </a:prstGeom>
            </p:spPr>
          </p:pic>
          <p:sp>
            <p:nvSpPr>
              <p:cNvPr id="22" name="任意多边形: 形状 2">
                <a:extLst>
                  <a:ext uri="{FF2B5EF4-FFF2-40B4-BE49-F238E27FC236}">
                    <a16:creationId xmlns:a16="http://schemas.microsoft.com/office/drawing/2014/main" id="{F5EEB7C5-B95F-21DE-E08F-55F31073D5D6}"/>
                  </a:ext>
                </a:extLst>
              </p:cNvPr>
              <p:cNvSpPr/>
              <p:nvPr/>
            </p:nvSpPr>
            <p:spPr>
              <a:xfrm>
                <a:off x="2109131" y="2243433"/>
                <a:ext cx="8356816" cy="4119612"/>
              </a:xfrm>
              <a:custGeom>
                <a:avLst/>
                <a:gdLst>
                  <a:gd name="connsiteX0" fmla="*/ 0 w 5127073"/>
                  <a:gd name="connsiteY0" fmla="*/ 0 h 3072986"/>
                  <a:gd name="connsiteX1" fmla="*/ 2054087 w 5127073"/>
                  <a:gd name="connsiteY1" fmla="*/ 0 h 3072986"/>
                  <a:gd name="connsiteX2" fmla="*/ 3072986 w 5127073"/>
                  <a:gd name="connsiteY2" fmla="*/ 0 h 3072986"/>
                  <a:gd name="connsiteX3" fmla="*/ 5127073 w 5127073"/>
                  <a:gd name="connsiteY3" fmla="*/ 0 h 3072986"/>
                  <a:gd name="connsiteX4" fmla="*/ 5127073 w 5127073"/>
                  <a:gd name="connsiteY4" fmla="*/ 3072986 h 3072986"/>
                  <a:gd name="connsiteX5" fmla="*/ 3072986 w 5127073"/>
                  <a:gd name="connsiteY5" fmla="*/ 3072986 h 3072986"/>
                  <a:gd name="connsiteX6" fmla="*/ 2054087 w 5127073"/>
                  <a:gd name="connsiteY6" fmla="*/ 3072986 h 3072986"/>
                  <a:gd name="connsiteX7" fmla="*/ 0 w 5127073"/>
                  <a:gd name="connsiteY7" fmla="*/ 3072986 h 307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27073" h="3072986">
                    <a:moveTo>
                      <a:pt x="0" y="0"/>
                    </a:moveTo>
                    <a:lnTo>
                      <a:pt x="2054087" y="0"/>
                    </a:lnTo>
                    <a:lnTo>
                      <a:pt x="3072986" y="0"/>
                    </a:lnTo>
                    <a:lnTo>
                      <a:pt x="5127073" y="0"/>
                    </a:lnTo>
                    <a:lnTo>
                      <a:pt x="5127073" y="3072986"/>
                    </a:lnTo>
                    <a:lnTo>
                      <a:pt x="3072986" y="3072986"/>
                    </a:lnTo>
                    <a:lnTo>
                      <a:pt x="2054087" y="3072986"/>
                    </a:lnTo>
                    <a:lnTo>
                      <a:pt x="0" y="3072986"/>
                    </a:lnTo>
                    <a:close/>
                  </a:path>
                </a:pathLst>
              </a:custGeom>
              <a:gradFill flip="none" rotWithShape="1">
                <a:gsLst>
                  <a:gs pos="94000">
                    <a:schemeClr val="bg1">
                      <a:alpha val="0"/>
                    </a:schemeClr>
                  </a:gs>
                  <a:gs pos="100000">
                    <a:srgbClr val="EB965B"/>
                  </a:gs>
                </a:gsLst>
                <a:path path="rect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54"/>
                <a:endParaRPr lang="zh-CN" altLang="en-US" sz="1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6BEE7C8-EC9C-7FEF-E84C-226B4696F1B7}"/>
                </a:ext>
              </a:extLst>
            </p:cNvPr>
            <p:cNvSpPr txBox="1"/>
            <p:nvPr/>
          </p:nvSpPr>
          <p:spPr bwMode="auto">
            <a:xfrm>
              <a:off x="2408322" y="1978572"/>
              <a:ext cx="3511215" cy="62517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zh-CN" altLang="en-US" sz="14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正常用户的请求接口，修改一下请求的</a:t>
              </a:r>
              <a:r>
                <a:rPr lang="en-US" altLang="zh-CN" sz="14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API</a:t>
              </a:r>
              <a:r>
                <a:rPr lang="zh-CN" altLang="en-US" sz="14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版本号即可获取全系统的用户登记数据。</a:t>
              </a:r>
              <a:endParaRPr lang="en-US" altLang="zh-CN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CC7E43-6D6A-7E05-F5F8-0E080BAF0DAE}"/>
                </a:ext>
              </a:extLst>
            </p:cNvPr>
            <p:cNvSpPr txBox="1"/>
            <p:nvPr/>
          </p:nvSpPr>
          <p:spPr bwMode="auto">
            <a:xfrm>
              <a:off x="6366314" y="1982954"/>
              <a:ext cx="3417364" cy="62517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altLang="zh-CN" sz="14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/v2/</a:t>
              </a:r>
              <a:r>
                <a:rPr lang="en-US" altLang="zh-CN" sz="14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user/</a:t>
              </a:r>
              <a:r>
                <a:rPr lang="en-US" altLang="zh-CN" sz="14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getDjUser?size</a:t>
              </a:r>
              <a:r>
                <a:rPr lang="en-US" altLang="zh-CN" sz="14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=20&amp;page=1</a:t>
              </a:r>
            </a:p>
            <a:p>
              <a:pPr algn="l" defTabSz="457154"/>
              <a:r>
                <a:rPr lang="en-US" altLang="zh-CN" sz="14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/v1/</a:t>
              </a:r>
              <a:r>
                <a:rPr lang="en-US" altLang="zh-CN" sz="14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user/</a:t>
              </a:r>
              <a:r>
                <a:rPr lang="en-US" altLang="zh-CN" sz="14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getDjUser?size</a:t>
              </a:r>
              <a:r>
                <a:rPr lang="en-US" altLang="zh-CN" sz="14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=20&amp;page=1</a:t>
              </a: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5814E81C-2D74-24D2-4FF3-165D6C9B9F67}"/>
                </a:ext>
              </a:extLst>
            </p:cNvPr>
            <p:cNvCxnSpPr>
              <a:cxnSpLocks/>
              <a:stCxn id="38" idx="3"/>
              <a:endCxn id="44" idx="1"/>
            </p:cNvCxnSpPr>
            <p:nvPr/>
          </p:nvCxnSpPr>
          <p:spPr>
            <a:xfrm>
              <a:off x="5919537" y="2291158"/>
              <a:ext cx="446777" cy="43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CC704B7-A03C-7B89-49BC-E3E3D451E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0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GT2">
            <a:extLst>
              <a:ext uri="{FF2B5EF4-FFF2-40B4-BE49-F238E27FC236}">
                <a16:creationId xmlns:a16="http://schemas.microsoft.com/office/drawing/2014/main" id="{67ADF0F2-9060-B583-9F20-E62EA453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7" y="0"/>
            <a:ext cx="7736910" cy="6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BE382D"/>
                </a:solidFill>
                <a:latin typeface="微软雅黑" pitchFamily="34" charset="-122"/>
                <a:ea typeface="微软雅黑" pitchFamily="34" charset="-122"/>
                <a:cs typeface="Segoe UI" pitchFamily="34" charset="0"/>
              </a:rPr>
              <a:t>漏洞风险案例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79D833-E226-2ED8-0C2F-B7E1A570227F}"/>
              </a:ext>
            </a:extLst>
          </p:cNvPr>
          <p:cNvSpPr txBox="1"/>
          <p:nvPr/>
        </p:nvSpPr>
        <p:spPr>
          <a:xfrm>
            <a:off x="3856443" y="800179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BE372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通用框架鉴权缺陷导致的数据泄漏问题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6BEE7C8-EC9C-7FEF-E84C-226B4696F1B7}"/>
              </a:ext>
            </a:extLst>
          </p:cNvPr>
          <p:cNvSpPr txBox="1"/>
          <p:nvPr/>
        </p:nvSpPr>
        <p:spPr bwMode="auto">
          <a:xfrm>
            <a:off x="2782687" y="1697219"/>
            <a:ext cx="6626625" cy="70128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154"/>
            <a:r>
              <a:rPr lang="e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的开发大多基于通用框架、组件，例如</a:t>
            </a:r>
            <a:r>
              <a:rPr lang="e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Shiro</a:t>
            </a:r>
            <a:r>
              <a:rPr lang="zh-CN" altLang="e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Spring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这一类的框架、组件都有许多历史的鉴权问题，这就使得</a:t>
            </a:r>
            <a:r>
              <a:rPr lang="e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可以被</a:t>
            </a:r>
            <a:r>
              <a:rPr lang="e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Bypass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鉴权。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1472EA-482D-F2EE-BFA1-6BFFC14AF576}"/>
              </a:ext>
            </a:extLst>
          </p:cNvPr>
          <p:cNvSpPr txBox="1"/>
          <p:nvPr/>
        </p:nvSpPr>
        <p:spPr>
          <a:xfrm>
            <a:off x="1339845" y="3403925"/>
            <a:ext cx="3193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Yuppy SC" panose="020F0603040207020204" pitchFamily="34" charset="-122"/>
              </a:rPr>
              <a:t>原始请求：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Yuppy SC" panose="020F0603040207020204" pitchFamily="34" charset="-122"/>
              </a:rPr>
              <a:t>/v2/admin/user/info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60A0B102-D43E-D038-03B1-98AF7042DCFC}"/>
              </a:ext>
            </a:extLst>
          </p:cNvPr>
          <p:cNvSpPr/>
          <p:nvPr/>
        </p:nvSpPr>
        <p:spPr>
          <a:xfrm rot="5400000">
            <a:off x="2846998" y="2000713"/>
            <a:ext cx="179257" cy="3983506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9E3E78-ECA5-1873-BBC8-8499AB3ACCC3}"/>
              </a:ext>
            </a:extLst>
          </p:cNvPr>
          <p:cNvSpPr txBox="1"/>
          <p:nvPr/>
        </p:nvSpPr>
        <p:spPr>
          <a:xfrm>
            <a:off x="944873" y="4274485"/>
            <a:ext cx="398350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完整路径：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/v2/admin/user/info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分号绕过：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/v2/admin/user/info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静态资源：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/v2/admin/user/info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;.</a:t>
            </a:r>
            <a:r>
              <a:rPr lang="en-US" altLang="zh-CN" sz="16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endParaRPr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跨越目录：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/v2/admin/user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/../user/info</a:t>
            </a: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02ED635-AC0D-401A-5433-15BE79E278DA}"/>
              </a:ext>
            </a:extLst>
          </p:cNvPr>
          <p:cNvGrpSpPr/>
          <p:nvPr/>
        </p:nvGrpSpPr>
        <p:grpSpPr>
          <a:xfrm>
            <a:off x="5938788" y="2895431"/>
            <a:ext cx="5364986" cy="3291094"/>
            <a:chOff x="5871411" y="2895431"/>
            <a:chExt cx="5364986" cy="329109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F742EC6-77E4-991C-531F-B36CAE849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1104" y="3114402"/>
              <a:ext cx="5006226" cy="2943419"/>
            </a:xfrm>
            <a:prstGeom prst="rect">
              <a:avLst/>
            </a:prstGeom>
          </p:spPr>
        </p:pic>
        <p:sp>
          <p:nvSpPr>
            <p:cNvPr id="9" name="任意多边形: 形状 2">
              <a:extLst>
                <a:ext uri="{FF2B5EF4-FFF2-40B4-BE49-F238E27FC236}">
                  <a16:creationId xmlns:a16="http://schemas.microsoft.com/office/drawing/2014/main" id="{A95D04BF-6113-5060-8CD5-3AE846B72326}"/>
                </a:ext>
              </a:extLst>
            </p:cNvPr>
            <p:cNvSpPr/>
            <p:nvPr/>
          </p:nvSpPr>
          <p:spPr>
            <a:xfrm>
              <a:off x="5871411" y="2895431"/>
              <a:ext cx="5364986" cy="3291094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94000">
                  <a:schemeClr val="bg1">
                    <a:alpha val="0"/>
                  </a:schemeClr>
                </a:gs>
                <a:gs pos="100000">
                  <a:srgbClr val="EB965B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5449019-5D67-5B6A-0910-DC300AC0B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76" y="-179041"/>
            <a:ext cx="2571124" cy="10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68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2">
  <a:themeElements>
    <a:clrScheme name="03">
      <a:dk1>
        <a:sysClr val="windowText" lastClr="000000"/>
      </a:dk1>
      <a:lt1>
        <a:sysClr val="window" lastClr="FFFFFF"/>
      </a:lt1>
      <a:dk2>
        <a:srgbClr val="217AB6"/>
      </a:dk2>
      <a:lt2>
        <a:srgbClr val="0FAC99"/>
      </a:lt2>
      <a:accent1>
        <a:srgbClr val="9BBB58"/>
      </a:accent1>
      <a:accent2>
        <a:srgbClr val="F29C13"/>
      </a:accent2>
      <a:accent3>
        <a:srgbClr val="BE382D"/>
      </a:accent3>
      <a:accent4>
        <a:srgbClr val="643349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8893</TotalTime>
  <Words>1191</Words>
  <Application>Microsoft Macintosh PowerPoint</Application>
  <PresentationFormat>宽屏</PresentationFormat>
  <Paragraphs>124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等线</vt:lpstr>
      <vt:lpstr>华文彩云</vt:lpstr>
      <vt:lpstr>锐字锐线梦想黑简1.0</vt:lpstr>
      <vt:lpstr>Microsoft YaHei</vt:lpstr>
      <vt:lpstr>Microsoft YaHei</vt:lpstr>
      <vt:lpstr>Microsoft YaHei Light</vt:lpstr>
      <vt:lpstr>Arial</vt:lpstr>
      <vt:lpstr>Calibri</vt:lpstr>
      <vt:lpstr>Calibri Light</vt:lpstr>
      <vt:lpstr>Impact</vt:lpstr>
      <vt:lpstr>Times New Roman</vt:lpstr>
      <vt:lpstr>Trebuchet MS</vt:lpstr>
      <vt:lpstr>Office 主题​​</vt:lpstr>
      <vt:lpstr>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圈圈</dc:creator>
  <cp:lastModifiedBy>Microsoft Office User</cp:lastModifiedBy>
  <cp:revision>1316</cp:revision>
  <cp:lastPrinted>2017-12-17T03:54:24Z</cp:lastPrinted>
  <dcterms:created xsi:type="dcterms:W3CDTF">2017-12-14T01:45:26Z</dcterms:created>
  <dcterms:modified xsi:type="dcterms:W3CDTF">2022-11-30T08:04:17Z</dcterms:modified>
</cp:coreProperties>
</file>